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1360" r:id="rId1"/>
  </p:sldMasterIdLst>
  <p:notesMasterIdLst>
    <p:notesMasterId r:id="rId44"/>
  </p:notesMasterIdLst>
  <p:handoutMasterIdLst>
    <p:handoutMasterId r:id="rId45"/>
  </p:handoutMasterIdLst>
  <p:sldIdLst>
    <p:sldId id="617" r:id="rId2"/>
    <p:sldId id="618" r:id="rId3"/>
    <p:sldId id="619" r:id="rId4"/>
    <p:sldId id="547" r:id="rId5"/>
    <p:sldId id="645" r:id="rId6"/>
    <p:sldId id="633" r:id="rId7"/>
    <p:sldId id="634" r:id="rId8"/>
    <p:sldId id="647" r:id="rId9"/>
    <p:sldId id="638" r:id="rId10"/>
    <p:sldId id="637" r:id="rId11"/>
    <p:sldId id="536" r:id="rId12"/>
    <p:sldId id="539" r:id="rId13"/>
    <p:sldId id="642" r:id="rId14"/>
    <p:sldId id="622" r:id="rId15"/>
    <p:sldId id="641" r:id="rId16"/>
    <p:sldId id="658" r:id="rId17"/>
    <p:sldId id="567" r:id="rId18"/>
    <p:sldId id="592" r:id="rId19"/>
    <p:sldId id="568" r:id="rId20"/>
    <p:sldId id="593" r:id="rId21"/>
    <p:sldId id="573" r:id="rId22"/>
    <p:sldId id="659" r:id="rId23"/>
    <p:sldId id="660" r:id="rId24"/>
    <p:sldId id="651" r:id="rId25"/>
    <p:sldId id="652" r:id="rId26"/>
    <p:sldId id="569" r:id="rId27"/>
    <p:sldId id="570" r:id="rId28"/>
    <p:sldId id="571" r:id="rId29"/>
    <p:sldId id="628" r:id="rId30"/>
    <p:sldId id="654" r:id="rId31"/>
    <p:sldId id="650" r:id="rId32"/>
    <p:sldId id="613" r:id="rId33"/>
    <p:sldId id="614" r:id="rId34"/>
    <p:sldId id="611" r:id="rId35"/>
    <p:sldId id="612" r:id="rId36"/>
    <p:sldId id="605" r:id="rId37"/>
    <p:sldId id="607" r:id="rId38"/>
    <p:sldId id="609" r:id="rId39"/>
    <p:sldId id="606" r:id="rId40"/>
    <p:sldId id="604" r:id="rId41"/>
    <p:sldId id="631" r:id="rId42"/>
    <p:sldId id="632" r:id="rId43"/>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pitchFamily="34" charset="0"/>
      </a:defRPr>
    </a:lvl1pPr>
    <a:lvl2pPr marL="452438" indent="1588" algn="l" rtl="0" fontAlgn="base">
      <a:spcBef>
        <a:spcPct val="0"/>
      </a:spcBef>
      <a:spcAft>
        <a:spcPct val="0"/>
      </a:spcAft>
      <a:defRPr sz="2400" kern="1200">
        <a:solidFill>
          <a:schemeClr val="tx1"/>
        </a:solidFill>
        <a:latin typeface="Times New Roman" pitchFamily="18" charset="0"/>
        <a:ea typeface="+mn-ea"/>
        <a:cs typeface="Arial" pitchFamily="34" charset="0"/>
      </a:defRPr>
    </a:lvl2pPr>
    <a:lvl3pPr marL="909638" indent="1588" algn="l" rtl="0" fontAlgn="base">
      <a:spcBef>
        <a:spcPct val="0"/>
      </a:spcBef>
      <a:spcAft>
        <a:spcPct val="0"/>
      </a:spcAft>
      <a:defRPr sz="2400" kern="1200">
        <a:solidFill>
          <a:schemeClr val="tx1"/>
        </a:solidFill>
        <a:latin typeface="Times New Roman" pitchFamily="18" charset="0"/>
        <a:ea typeface="+mn-ea"/>
        <a:cs typeface="Arial" pitchFamily="34" charset="0"/>
      </a:defRPr>
    </a:lvl3pPr>
    <a:lvl4pPr marL="1366838" indent="1588" algn="l" rtl="0" fontAlgn="base">
      <a:spcBef>
        <a:spcPct val="0"/>
      </a:spcBef>
      <a:spcAft>
        <a:spcPct val="0"/>
      </a:spcAft>
      <a:defRPr sz="2400" kern="1200">
        <a:solidFill>
          <a:schemeClr val="tx1"/>
        </a:solidFill>
        <a:latin typeface="Times New Roman" pitchFamily="18" charset="0"/>
        <a:ea typeface="+mn-ea"/>
        <a:cs typeface="Arial" pitchFamily="34" charset="0"/>
      </a:defRPr>
    </a:lvl4pPr>
    <a:lvl5pPr marL="1822450" indent="1588" algn="l" rtl="0" fontAlgn="base">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00FF"/>
    <a:srgbClr val="000066"/>
    <a:srgbClr val="000099"/>
    <a:srgbClr val="99FF33"/>
    <a:srgbClr val="00CC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12" autoAdjust="0"/>
    <p:restoredTop sz="98401" autoAdjust="0"/>
  </p:normalViewPr>
  <p:slideViewPr>
    <p:cSldViewPr>
      <p:cViewPr>
        <p:scale>
          <a:sx n="77" d="100"/>
          <a:sy n="77" d="100"/>
        </p:scale>
        <p:origin x="-112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276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276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2765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F79BF072-AF29-49A0-A197-D7467B4B19CB}" type="slidenum">
              <a:rPr lang="en-US"/>
              <a:pPr>
                <a:defRPr/>
              </a:pPr>
              <a:t>‹#›</a:t>
            </a:fld>
            <a:endParaRPr lang="en-US"/>
          </a:p>
        </p:txBody>
      </p:sp>
    </p:spTree>
    <p:extLst>
      <p:ext uri="{BB962C8B-B14F-4D97-AF65-F5344CB8AC3E}">
        <p14:creationId xmlns:p14="http://schemas.microsoft.com/office/powerpoint/2010/main" val="2703516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915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460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915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915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F9C10909-0EE3-41F2-97DF-E6D6BDBE92A5}" type="slidenum">
              <a:rPr lang="en-US"/>
              <a:pPr>
                <a:defRPr/>
              </a:pPr>
              <a:t>‹#›</a:t>
            </a:fld>
            <a:endParaRPr lang="en-US"/>
          </a:p>
        </p:txBody>
      </p:sp>
    </p:spTree>
    <p:extLst>
      <p:ext uri="{BB962C8B-B14F-4D97-AF65-F5344CB8AC3E}">
        <p14:creationId xmlns:p14="http://schemas.microsoft.com/office/powerpoint/2010/main" val="24684525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2438"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09638"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66838"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245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2230" algn="l" defTabSz="912891" rtl="0" eaLnBrk="1" latinLnBrk="0" hangingPunct="1">
      <a:defRPr sz="1200" kern="1200">
        <a:solidFill>
          <a:schemeClr val="tx1"/>
        </a:solidFill>
        <a:latin typeface="+mn-lt"/>
        <a:ea typeface="+mn-ea"/>
        <a:cs typeface="+mn-cs"/>
      </a:defRPr>
    </a:lvl6pPr>
    <a:lvl7pPr marL="2738671" algn="l" defTabSz="912891" rtl="0" eaLnBrk="1" latinLnBrk="0" hangingPunct="1">
      <a:defRPr sz="1200" kern="1200">
        <a:solidFill>
          <a:schemeClr val="tx1"/>
        </a:solidFill>
        <a:latin typeface="+mn-lt"/>
        <a:ea typeface="+mn-ea"/>
        <a:cs typeface="+mn-cs"/>
      </a:defRPr>
    </a:lvl7pPr>
    <a:lvl8pPr marL="3195122" algn="l" defTabSz="912891" rtl="0" eaLnBrk="1" latinLnBrk="0" hangingPunct="1">
      <a:defRPr sz="1200" kern="1200">
        <a:solidFill>
          <a:schemeClr val="tx1"/>
        </a:solidFill>
        <a:latin typeface="+mn-lt"/>
        <a:ea typeface="+mn-ea"/>
        <a:cs typeface="+mn-cs"/>
      </a:defRPr>
    </a:lvl8pPr>
    <a:lvl9pPr marL="3651569" algn="l" defTabSz="91289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smtClean="0"/>
          </a:p>
        </p:txBody>
      </p:sp>
      <p:sp>
        <p:nvSpPr>
          <p:cNvPr id="61444"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1731A9CE-7141-4EB8-A678-A1C397B760B7}" type="slidenum">
              <a:rPr lang="en-US" sz="1200" smtClean="0"/>
              <a:pPr eaLnBrk="1" hangingPunct="1">
                <a:defRPr/>
              </a:pPr>
              <a:t>6</a:t>
            </a:fld>
            <a:endParaRPr lang="en-US" sz="12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A8E6C1B-001E-4144-833A-AC0F6B3B3A5F}" type="slidenum">
              <a:rPr lang="en-US" sz="1200" smtClean="0"/>
              <a:pPr eaLnBrk="1" hangingPunct="1"/>
              <a:t>10</a:t>
            </a:fld>
            <a:endParaRPr lang="en-US" sz="1200"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vi-VN"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smtClean="0"/>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FB0AC998-78F0-4DAB-A6A4-0B541DCF6E4D}" type="slidenum">
              <a:rPr lang="en-US" sz="1200" smtClean="0"/>
              <a:pPr eaLnBrk="1" hangingPunct="1">
                <a:defRPr/>
              </a:pPr>
              <a:t>11</a:t>
            </a:fld>
            <a:endParaRPr lang="en-US"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DC5E13E7-1962-40DF-B506-9FD10066B151}" type="slidenum">
              <a:rPr lang="cs-CZ" sz="1200" smtClean="0"/>
              <a:pPr eaLnBrk="1" hangingPunct="1"/>
              <a:t>28</a:t>
            </a:fld>
            <a:endParaRPr lang="cs-CZ" sz="12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cs-CZ" smtClean="0"/>
              <a:t>Embolus derived from a lower extremity deep venous thrombosis and now impacted in a pulmonary artery branch.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23631" name="Rectangle 47"/>
          <p:cNvSpPr>
            <a:spLocks noGrp="1" noChangeArrowheads="1"/>
          </p:cNvSpPr>
          <p:nvPr>
            <p:ph type="ctrTitle"/>
          </p:nvPr>
        </p:nvSpPr>
        <p:spPr>
          <a:xfrm>
            <a:off x="1371600" y="2755900"/>
            <a:ext cx="7124700" cy="8255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lgn="r">
              <a:defRPr sz="3600" b="1">
                <a:solidFill>
                  <a:srgbClr val="595959"/>
                </a:solidFill>
              </a:defRPr>
            </a:lvl1pPr>
          </a:lstStyle>
          <a:p>
            <a:pPr lvl="0"/>
            <a:r>
              <a:rPr lang="en-US" noProof="0" smtClean="0"/>
              <a:t>Click to edit Master title style</a:t>
            </a:r>
          </a:p>
        </p:txBody>
      </p:sp>
      <p:sp>
        <p:nvSpPr>
          <p:cNvPr id="323632" name="Rectangle 48"/>
          <p:cNvSpPr>
            <a:spLocks noGrp="1" noChangeArrowheads="1"/>
          </p:cNvSpPr>
          <p:nvPr>
            <p:ph type="subTitle" idx="1"/>
          </p:nvPr>
        </p:nvSpPr>
        <p:spPr>
          <a:xfrm>
            <a:off x="2717800" y="3657600"/>
            <a:ext cx="6197600" cy="762000"/>
          </a:xfrm>
        </p:spPr>
        <p:txBody>
          <a:bodyPr/>
          <a:lstStyle>
            <a:lvl1pPr marL="0" indent="0" algn="r">
              <a:buFontTx/>
              <a:buNone/>
              <a:defRPr>
                <a:solidFill>
                  <a:srgbClr val="7F7F7F"/>
                </a:solidFill>
              </a:defRPr>
            </a:lvl1pPr>
          </a:lstStyle>
          <a:p>
            <a:pPr lvl="0"/>
            <a:r>
              <a:rPr lang="en-US" noProof="0" smtClean="0"/>
              <a:t>Click to edit Master subtitle style</a:t>
            </a:r>
          </a:p>
        </p:txBody>
      </p:sp>
      <p:sp>
        <p:nvSpPr>
          <p:cNvPr id="4" name="Rectangle 44"/>
          <p:cNvSpPr>
            <a:spLocks noGrp="1" noChangeArrowheads="1"/>
          </p:cNvSpPr>
          <p:nvPr>
            <p:ph type="dt" sz="half" idx="10"/>
          </p:nvPr>
        </p:nvSpPr>
        <p:spPr>
          <a:xfrm>
            <a:off x="457200" y="6400800"/>
            <a:ext cx="2133600" cy="457200"/>
          </a:xfrm>
        </p:spPr>
        <p:txBody>
          <a:bodyPr/>
          <a:lstStyle>
            <a:lvl1pPr>
              <a:defRPr>
                <a:solidFill>
                  <a:schemeClr val="bg1"/>
                </a:solidFill>
              </a:defRPr>
            </a:lvl1pPr>
          </a:lstStyle>
          <a:p>
            <a:pPr>
              <a:defRPr/>
            </a:pPr>
            <a:endParaRPr lang="en-US"/>
          </a:p>
        </p:txBody>
      </p:sp>
      <p:sp>
        <p:nvSpPr>
          <p:cNvPr id="5" name="Rectangle 45"/>
          <p:cNvSpPr>
            <a:spLocks noGrp="1" noChangeArrowheads="1"/>
          </p:cNvSpPr>
          <p:nvPr>
            <p:ph type="ftr" sz="quarter" idx="11"/>
          </p:nvPr>
        </p:nvSpPr>
        <p:spPr>
          <a:xfrm>
            <a:off x="3124200" y="6400800"/>
            <a:ext cx="2895600" cy="457200"/>
          </a:xfrm>
        </p:spPr>
        <p:txBody>
          <a:bodyPr/>
          <a:lstStyle>
            <a:lvl1pPr>
              <a:defRPr>
                <a:solidFill>
                  <a:schemeClr val="bg1"/>
                </a:solidFill>
              </a:defRPr>
            </a:lvl1pPr>
          </a:lstStyle>
          <a:p>
            <a:pPr>
              <a:defRPr/>
            </a:pPr>
            <a:endParaRPr lang="en-US"/>
          </a:p>
        </p:txBody>
      </p:sp>
      <p:sp>
        <p:nvSpPr>
          <p:cNvPr id="6" name="Rectangle 46"/>
          <p:cNvSpPr>
            <a:spLocks noGrp="1" noChangeArrowheads="1"/>
          </p:cNvSpPr>
          <p:nvPr>
            <p:ph type="sldNum" sz="quarter" idx="12"/>
          </p:nvPr>
        </p:nvSpPr>
        <p:spPr>
          <a:xfrm>
            <a:off x="6553200" y="6396038"/>
            <a:ext cx="2133600" cy="457200"/>
          </a:xfrm>
        </p:spPr>
        <p:txBody>
          <a:bodyPr/>
          <a:lstStyle>
            <a:lvl1pPr>
              <a:defRPr>
                <a:solidFill>
                  <a:schemeClr val="bg1"/>
                </a:solidFill>
              </a:defRPr>
            </a:lvl1pPr>
          </a:lstStyle>
          <a:p>
            <a:pPr>
              <a:defRPr/>
            </a:pPr>
            <a:fld id="{DBA1EE2C-6314-44BC-BED7-D977C2A54638}" type="slidenum">
              <a:rPr lang="en-US"/>
              <a:pPr>
                <a:defRPr/>
              </a:pPr>
              <a:t>‹#›</a:t>
            </a:fld>
            <a:endParaRPr lang="en-US"/>
          </a:p>
        </p:txBody>
      </p:sp>
    </p:spTree>
    <p:extLst>
      <p:ext uri="{BB962C8B-B14F-4D97-AF65-F5344CB8AC3E}">
        <p14:creationId xmlns:p14="http://schemas.microsoft.com/office/powerpoint/2010/main" val="78225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7"/>
          <p:cNvSpPr>
            <a:spLocks noGrp="1" noChangeArrowheads="1"/>
          </p:cNvSpPr>
          <p:nvPr>
            <p:ph type="dt" sz="half" idx="10"/>
          </p:nvPr>
        </p:nvSpPr>
        <p:spPr>
          <a:ln/>
        </p:spPr>
        <p:txBody>
          <a:bodyPr/>
          <a:lstStyle>
            <a:lvl1pPr>
              <a:defRPr/>
            </a:lvl1pPr>
          </a:lstStyle>
          <a:p>
            <a:pPr>
              <a:defRPr/>
            </a:pPr>
            <a:endParaRPr lang="en-US"/>
          </a:p>
        </p:txBody>
      </p:sp>
      <p:sp>
        <p:nvSpPr>
          <p:cNvPr id="5" name="Rectangle 48"/>
          <p:cNvSpPr>
            <a:spLocks noGrp="1" noChangeArrowheads="1"/>
          </p:cNvSpPr>
          <p:nvPr>
            <p:ph type="ftr" sz="quarter" idx="11"/>
          </p:nvPr>
        </p:nvSpPr>
        <p:spPr>
          <a:ln/>
        </p:spPr>
        <p:txBody>
          <a:bodyPr/>
          <a:lstStyle>
            <a:lvl1pPr>
              <a:defRPr/>
            </a:lvl1pPr>
          </a:lstStyle>
          <a:p>
            <a:pPr>
              <a:defRPr/>
            </a:pPr>
            <a:endParaRPr lang="en-US"/>
          </a:p>
        </p:txBody>
      </p:sp>
      <p:sp>
        <p:nvSpPr>
          <p:cNvPr id="6" name="Rectangle 49"/>
          <p:cNvSpPr>
            <a:spLocks noGrp="1" noChangeArrowheads="1"/>
          </p:cNvSpPr>
          <p:nvPr>
            <p:ph type="sldNum" sz="quarter" idx="12"/>
          </p:nvPr>
        </p:nvSpPr>
        <p:spPr>
          <a:ln/>
        </p:spPr>
        <p:txBody>
          <a:bodyPr/>
          <a:lstStyle>
            <a:lvl1pPr>
              <a:defRPr/>
            </a:lvl1pPr>
          </a:lstStyle>
          <a:p>
            <a:pPr>
              <a:defRPr/>
            </a:pPr>
            <a:fld id="{2CC4A326-368A-4827-B65F-6E12FBFEE6E2}" type="slidenum">
              <a:rPr lang="en-US"/>
              <a:pPr>
                <a:defRPr/>
              </a:pPr>
              <a:t>‹#›</a:t>
            </a:fld>
            <a:endParaRPr lang="en-US"/>
          </a:p>
        </p:txBody>
      </p:sp>
    </p:spTree>
    <p:extLst>
      <p:ext uri="{BB962C8B-B14F-4D97-AF65-F5344CB8AC3E}">
        <p14:creationId xmlns:p14="http://schemas.microsoft.com/office/powerpoint/2010/main" val="310903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5991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599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7"/>
          <p:cNvSpPr>
            <a:spLocks noGrp="1" noChangeArrowheads="1"/>
          </p:cNvSpPr>
          <p:nvPr>
            <p:ph type="dt" sz="half" idx="10"/>
          </p:nvPr>
        </p:nvSpPr>
        <p:spPr>
          <a:ln/>
        </p:spPr>
        <p:txBody>
          <a:bodyPr/>
          <a:lstStyle>
            <a:lvl1pPr>
              <a:defRPr/>
            </a:lvl1pPr>
          </a:lstStyle>
          <a:p>
            <a:pPr>
              <a:defRPr/>
            </a:pPr>
            <a:endParaRPr lang="en-US"/>
          </a:p>
        </p:txBody>
      </p:sp>
      <p:sp>
        <p:nvSpPr>
          <p:cNvPr id="5" name="Rectangle 48"/>
          <p:cNvSpPr>
            <a:spLocks noGrp="1" noChangeArrowheads="1"/>
          </p:cNvSpPr>
          <p:nvPr>
            <p:ph type="ftr" sz="quarter" idx="11"/>
          </p:nvPr>
        </p:nvSpPr>
        <p:spPr>
          <a:ln/>
        </p:spPr>
        <p:txBody>
          <a:bodyPr/>
          <a:lstStyle>
            <a:lvl1pPr>
              <a:defRPr/>
            </a:lvl1pPr>
          </a:lstStyle>
          <a:p>
            <a:pPr>
              <a:defRPr/>
            </a:pPr>
            <a:endParaRPr lang="en-US"/>
          </a:p>
        </p:txBody>
      </p:sp>
      <p:sp>
        <p:nvSpPr>
          <p:cNvPr id="6" name="Rectangle 49"/>
          <p:cNvSpPr>
            <a:spLocks noGrp="1" noChangeArrowheads="1"/>
          </p:cNvSpPr>
          <p:nvPr>
            <p:ph type="sldNum" sz="quarter" idx="12"/>
          </p:nvPr>
        </p:nvSpPr>
        <p:spPr>
          <a:ln/>
        </p:spPr>
        <p:txBody>
          <a:bodyPr/>
          <a:lstStyle>
            <a:lvl1pPr>
              <a:defRPr/>
            </a:lvl1pPr>
          </a:lstStyle>
          <a:p>
            <a:pPr>
              <a:defRPr/>
            </a:pPr>
            <a:fld id="{59A29CBB-37D2-440B-B75A-E6BAC706AEF7}" type="slidenum">
              <a:rPr lang="en-US"/>
              <a:pPr>
                <a:defRPr/>
              </a:pPr>
              <a:t>‹#›</a:t>
            </a:fld>
            <a:endParaRPr lang="en-US"/>
          </a:p>
        </p:txBody>
      </p:sp>
    </p:spTree>
    <p:extLst>
      <p:ext uri="{BB962C8B-B14F-4D97-AF65-F5344CB8AC3E}">
        <p14:creationId xmlns:p14="http://schemas.microsoft.com/office/powerpoint/2010/main" val="2611967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1"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7"/>
          <p:cNvSpPr>
            <a:spLocks noGrp="1" noChangeArrowheads="1"/>
          </p:cNvSpPr>
          <p:nvPr>
            <p:ph type="dt" sz="half" idx="10"/>
          </p:nvPr>
        </p:nvSpPr>
        <p:spPr>
          <a:ln/>
        </p:spPr>
        <p:txBody>
          <a:bodyPr/>
          <a:lstStyle>
            <a:lvl1pPr>
              <a:defRPr/>
            </a:lvl1pPr>
          </a:lstStyle>
          <a:p>
            <a:pPr>
              <a:defRPr/>
            </a:pPr>
            <a:endParaRPr lang="en-US"/>
          </a:p>
        </p:txBody>
      </p:sp>
      <p:sp>
        <p:nvSpPr>
          <p:cNvPr id="6" name="Rectangle 48"/>
          <p:cNvSpPr>
            <a:spLocks noGrp="1" noChangeArrowheads="1"/>
          </p:cNvSpPr>
          <p:nvPr>
            <p:ph type="ftr" sz="quarter" idx="11"/>
          </p:nvPr>
        </p:nvSpPr>
        <p:spPr>
          <a:ln/>
        </p:spPr>
        <p:txBody>
          <a:bodyPr/>
          <a:lstStyle>
            <a:lvl1pPr>
              <a:defRPr/>
            </a:lvl1pPr>
          </a:lstStyle>
          <a:p>
            <a:pPr>
              <a:defRPr/>
            </a:pPr>
            <a:endParaRPr lang="en-US"/>
          </a:p>
        </p:txBody>
      </p:sp>
      <p:sp>
        <p:nvSpPr>
          <p:cNvPr id="7" name="Rectangle 49"/>
          <p:cNvSpPr>
            <a:spLocks noGrp="1" noChangeArrowheads="1"/>
          </p:cNvSpPr>
          <p:nvPr>
            <p:ph type="sldNum" sz="quarter" idx="12"/>
          </p:nvPr>
        </p:nvSpPr>
        <p:spPr>
          <a:ln/>
        </p:spPr>
        <p:txBody>
          <a:bodyPr/>
          <a:lstStyle>
            <a:lvl1pPr>
              <a:defRPr/>
            </a:lvl1pPr>
          </a:lstStyle>
          <a:p>
            <a:pPr>
              <a:defRPr/>
            </a:pPr>
            <a:fld id="{B1B0EDF5-D961-42F0-8E07-E10B812C9F31}" type="slidenum">
              <a:rPr lang="en-US"/>
              <a:pPr>
                <a:defRPr/>
              </a:pPr>
              <a:t>‹#›</a:t>
            </a:fld>
            <a:endParaRPr lang="en-US"/>
          </a:p>
        </p:txBody>
      </p:sp>
    </p:spTree>
    <p:extLst>
      <p:ext uri="{BB962C8B-B14F-4D97-AF65-F5344CB8AC3E}">
        <p14:creationId xmlns:p14="http://schemas.microsoft.com/office/powerpoint/2010/main" val="111129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7"/>
          <p:cNvSpPr>
            <a:spLocks noGrp="1" noChangeArrowheads="1"/>
          </p:cNvSpPr>
          <p:nvPr>
            <p:ph type="dt" sz="half" idx="10"/>
          </p:nvPr>
        </p:nvSpPr>
        <p:spPr>
          <a:ln/>
        </p:spPr>
        <p:txBody>
          <a:bodyPr/>
          <a:lstStyle>
            <a:lvl1pPr>
              <a:defRPr/>
            </a:lvl1pPr>
          </a:lstStyle>
          <a:p>
            <a:pPr>
              <a:defRPr/>
            </a:pPr>
            <a:endParaRPr lang="en-US"/>
          </a:p>
        </p:txBody>
      </p:sp>
      <p:sp>
        <p:nvSpPr>
          <p:cNvPr id="5" name="Rectangle 48"/>
          <p:cNvSpPr>
            <a:spLocks noGrp="1" noChangeArrowheads="1"/>
          </p:cNvSpPr>
          <p:nvPr>
            <p:ph type="ftr" sz="quarter" idx="11"/>
          </p:nvPr>
        </p:nvSpPr>
        <p:spPr>
          <a:ln/>
        </p:spPr>
        <p:txBody>
          <a:bodyPr/>
          <a:lstStyle>
            <a:lvl1pPr>
              <a:defRPr/>
            </a:lvl1pPr>
          </a:lstStyle>
          <a:p>
            <a:pPr>
              <a:defRPr/>
            </a:pPr>
            <a:endParaRPr lang="en-US"/>
          </a:p>
        </p:txBody>
      </p:sp>
      <p:sp>
        <p:nvSpPr>
          <p:cNvPr id="6" name="Rectangle 49"/>
          <p:cNvSpPr>
            <a:spLocks noGrp="1" noChangeArrowheads="1"/>
          </p:cNvSpPr>
          <p:nvPr>
            <p:ph type="sldNum" sz="quarter" idx="12"/>
          </p:nvPr>
        </p:nvSpPr>
        <p:spPr>
          <a:ln/>
        </p:spPr>
        <p:txBody>
          <a:bodyPr/>
          <a:lstStyle>
            <a:lvl1pPr>
              <a:defRPr/>
            </a:lvl1pPr>
          </a:lstStyle>
          <a:p>
            <a:pPr>
              <a:defRPr/>
            </a:pPr>
            <a:fld id="{1D2FD8D9-2BF2-4860-B122-6FFD10E67372}" type="slidenum">
              <a:rPr lang="en-US"/>
              <a:pPr>
                <a:defRPr/>
              </a:pPr>
              <a:t>‹#›</a:t>
            </a:fld>
            <a:endParaRPr lang="en-US"/>
          </a:p>
        </p:txBody>
      </p:sp>
    </p:spTree>
    <p:extLst>
      <p:ext uri="{BB962C8B-B14F-4D97-AF65-F5344CB8AC3E}">
        <p14:creationId xmlns:p14="http://schemas.microsoft.com/office/powerpoint/2010/main" val="3403439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7"/>
          <p:cNvSpPr>
            <a:spLocks noGrp="1" noChangeArrowheads="1"/>
          </p:cNvSpPr>
          <p:nvPr>
            <p:ph type="dt" sz="half" idx="10"/>
          </p:nvPr>
        </p:nvSpPr>
        <p:spPr>
          <a:ln/>
        </p:spPr>
        <p:txBody>
          <a:bodyPr/>
          <a:lstStyle>
            <a:lvl1pPr>
              <a:defRPr/>
            </a:lvl1pPr>
          </a:lstStyle>
          <a:p>
            <a:pPr>
              <a:defRPr/>
            </a:pPr>
            <a:endParaRPr lang="en-US"/>
          </a:p>
        </p:txBody>
      </p:sp>
      <p:sp>
        <p:nvSpPr>
          <p:cNvPr id="5" name="Rectangle 48"/>
          <p:cNvSpPr>
            <a:spLocks noGrp="1" noChangeArrowheads="1"/>
          </p:cNvSpPr>
          <p:nvPr>
            <p:ph type="ftr" sz="quarter" idx="11"/>
          </p:nvPr>
        </p:nvSpPr>
        <p:spPr>
          <a:ln/>
        </p:spPr>
        <p:txBody>
          <a:bodyPr/>
          <a:lstStyle>
            <a:lvl1pPr>
              <a:defRPr/>
            </a:lvl1pPr>
          </a:lstStyle>
          <a:p>
            <a:pPr>
              <a:defRPr/>
            </a:pPr>
            <a:endParaRPr lang="en-US"/>
          </a:p>
        </p:txBody>
      </p:sp>
      <p:sp>
        <p:nvSpPr>
          <p:cNvPr id="6" name="Rectangle 49"/>
          <p:cNvSpPr>
            <a:spLocks noGrp="1" noChangeArrowheads="1"/>
          </p:cNvSpPr>
          <p:nvPr>
            <p:ph type="sldNum" sz="quarter" idx="12"/>
          </p:nvPr>
        </p:nvSpPr>
        <p:spPr>
          <a:ln/>
        </p:spPr>
        <p:txBody>
          <a:bodyPr/>
          <a:lstStyle>
            <a:lvl1pPr>
              <a:defRPr/>
            </a:lvl1pPr>
          </a:lstStyle>
          <a:p>
            <a:pPr>
              <a:defRPr/>
            </a:pPr>
            <a:fld id="{88B1E64B-FF01-4E8D-9B8E-ED7A34764AB2}" type="slidenum">
              <a:rPr lang="en-US"/>
              <a:pPr>
                <a:defRPr/>
              </a:pPr>
              <a:t>‹#›</a:t>
            </a:fld>
            <a:endParaRPr lang="en-US"/>
          </a:p>
        </p:txBody>
      </p:sp>
    </p:spTree>
    <p:extLst>
      <p:ext uri="{BB962C8B-B14F-4D97-AF65-F5344CB8AC3E}">
        <p14:creationId xmlns:p14="http://schemas.microsoft.com/office/powerpoint/2010/main" val="958062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7"/>
          <p:cNvSpPr>
            <a:spLocks noGrp="1" noChangeArrowheads="1"/>
          </p:cNvSpPr>
          <p:nvPr>
            <p:ph type="dt" sz="half" idx="10"/>
          </p:nvPr>
        </p:nvSpPr>
        <p:spPr>
          <a:ln/>
        </p:spPr>
        <p:txBody>
          <a:bodyPr/>
          <a:lstStyle>
            <a:lvl1pPr>
              <a:defRPr/>
            </a:lvl1pPr>
          </a:lstStyle>
          <a:p>
            <a:pPr>
              <a:defRPr/>
            </a:pPr>
            <a:endParaRPr lang="en-US"/>
          </a:p>
        </p:txBody>
      </p:sp>
      <p:sp>
        <p:nvSpPr>
          <p:cNvPr id="6" name="Rectangle 48"/>
          <p:cNvSpPr>
            <a:spLocks noGrp="1" noChangeArrowheads="1"/>
          </p:cNvSpPr>
          <p:nvPr>
            <p:ph type="ftr" sz="quarter" idx="11"/>
          </p:nvPr>
        </p:nvSpPr>
        <p:spPr>
          <a:ln/>
        </p:spPr>
        <p:txBody>
          <a:bodyPr/>
          <a:lstStyle>
            <a:lvl1pPr>
              <a:defRPr/>
            </a:lvl1pPr>
          </a:lstStyle>
          <a:p>
            <a:pPr>
              <a:defRPr/>
            </a:pPr>
            <a:endParaRPr lang="en-US"/>
          </a:p>
        </p:txBody>
      </p:sp>
      <p:sp>
        <p:nvSpPr>
          <p:cNvPr id="7" name="Rectangle 49"/>
          <p:cNvSpPr>
            <a:spLocks noGrp="1" noChangeArrowheads="1"/>
          </p:cNvSpPr>
          <p:nvPr>
            <p:ph type="sldNum" sz="quarter" idx="12"/>
          </p:nvPr>
        </p:nvSpPr>
        <p:spPr>
          <a:ln/>
        </p:spPr>
        <p:txBody>
          <a:bodyPr/>
          <a:lstStyle>
            <a:lvl1pPr>
              <a:defRPr/>
            </a:lvl1pPr>
          </a:lstStyle>
          <a:p>
            <a:pPr>
              <a:defRPr/>
            </a:pPr>
            <a:fld id="{2A62EDF8-9C68-41C5-94C8-533166A51CF0}" type="slidenum">
              <a:rPr lang="en-US"/>
              <a:pPr>
                <a:defRPr/>
              </a:pPr>
              <a:t>‹#›</a:t>
            </a:fld>
            <a:endParaRPr lang="en-US"/>
          </a:p>
        </p:txBody>
      </p:sp>
    </p:spTree>
    <p:extLst>
      <p:ext uri="{BB962C8B-B14F-4D97-AF65-F5344CB8AC3E}">
        <p14:creationId xmlns:p14="http://schemas.microsoft.com/office/powerpoint/2010/main" val="635830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7"/>
          <p:cNvSpPr>
            <a:spLocks noGrp="1" noChangeArrowheads="1"/>
          </p:cNvSpPr>
          <p:nvPr>
            <p:ph type="dt" sz="half" idx="10"/>
          </p:nvPr>
        </p:nvSpPr>
        <p:spPr>
          <a:ln/>
        </p:spPr>
        <p:txBody>
          <a:bodyPr/>
          <a:lstStyle>
            <a:lvl1pPr>
              <a:defRPr/>
            </a:lvl1pPr>
          </a:lstStyle>
          <a:p>
            <a:pPr>
              <a:defRPr/>
            </a:pPr>
            <a:endParaRPr lang="en-US"/>
          </a:p>
        </p:txBody>
      </p:sp>
      <p:sp>
        <p:nvSpPr>
          <p:cNvPr id="8" name="Rectangle 48"/>
          <p:cNvSpPr>
            <a:spLocks noGrp="1" noChangeArrowheads="1"/>
          </p:cNvSpPr>
          <p:nvPr>
            <p:ph type="ftr" sz="quarter" idx="11"/>
          </p:nvPr>
        </p:nvSpPr>
        <p:spPr>
          <a:ln/>
        </p:spPr>
        <p:txBody>
          <a:bodyPr/>
          <a:lstStyle>
            <a:lvl1pPr>
              <a:defRPr/>
            </a:lvl1pPr>
          </a:lstStyle>
          <a:p>
            <a:pPr>
              <a:defRPr/>
            </a:pPr>
            <a:endParaRPr lang="en-US"/>
          </a:p>
        </p:txBody>
      </p:sp>
      <p:sp>
        <p:nvSpPr>
          <p:cNvPr id="9" name="Rectangle 49"/>
          <p:cNvSpPr>
            <a:spLocks noGrp="1" noChangeArrowheads="1"/>
          </p:cNvSpPr>
          <p:nvPr>
            <p:ph type="sldNum" sz="quarter" idx="12"/>
          </p:nvPr>
        </p:nvSpPr>
        <p:spPr>
          <a:ln/>
        </p:spPr>
        <p:txBody>
          <a:bodyPr/>
          <a:lstStyle>
            <a:lvl1pPr>
              <a:defRPr/>
            </a:lvl1pPr>
          </a:lstStyle>
          <a:p>
            <a:pPr>
              <a:defRPr/>
            </a:pPr>
            <a:fld id="{894DA040-C546-469A-8036-6105319F86C5}" type="slidenum">
              <a:rPr lang="en-US"/>
              <a:pPr>
                <a:defRPr/>
              </a:pPr>
              <a:t>‹#›</a:t>
            </a:fld>
            <a:endParaRPr lang="en-US"/>
          </a:p>
        </p:txBody>
      </p:sp>
    </p:spTree>
    <p:extLst>
      <p:ext uri="{BB962C8B-B14F-4D97-AF65-F5344CB8AC3E}">
        <p14:creationId xmlns:p14="http://schemas.microsoft.com/office/powerpoint/2010/main" val="1683217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7"/>
          <p:cNvSpPr>
            <a:spLocks noGrp="1" noChangeArrowheads="1"/>
          </p:cNvSpPr>
          <p:nvPr>
            <p:ph type="dt" sz="half" idx="10"/>
          </p:nvPr>
        </p:nvSpPr>
        <p:spPr>
          <a:ln/>
        </p:spPr>
        <p:txBody>
          <a:bodyPr/>
          <a:lstStyle>
            <a:lvl1pPr>
              <a:defRPr/>
            </a:lvl1pPr>
          </a:lstStyle>
          <a:p>
            <a:pPr>
              <a:defRPr/>
            </a:pPr>
            <a:endParaRPr lang="en-US"/>
          </a:p>
        </p:txBody>
      </p:sp>
      <p:sp>
        <p:nvSpPr>
          <p:cNvPr id="4" name="Rectangle 48"/>
          <p:cNvSpPr>
            <a:spLocks noGrp="1" noChangeArrowheads="1"/>
          </p:cNvSpPr>
          <p:nvPr>
            <p:ph type="ftr" sz="quarter" idx="11"/>
          </p:nvPr>
        </p:nvSpPr>
        <p:spPr>
          <a:ln/>
        </p:spPr>
        <p:txBody>
          <a:bodyPr/>
          <a:lstStyle>
            <a:lvl1pPr>
              <a:defRPr/>
            </a:lvl1pPr>
          </a:lstStyle>
          <a:p>
            <a:pPr>
              <a:defRPr/>
            </a:pPr>
            <a:endParaRPr lang="en-US"/>
          </a:p>
        </p:txBody>
      </p:sp>
      <p:sp>
        <p:nvSpPr>
          <p:cNvPr id="5" name="Rectangle 49"/>
          <p:cNvSpPr>
            <a:spLocks noGrp="1" noChangeArrowheads="1"/>
          </p:cNvSpPr>
          <p:nvPr>
            <p:ph type="sldNum" sz="quarter" idx="12"/>
          </p:nvPr>
        </p:nvSpPr>
        <p:spPr>
          <a:ln/>
        </p:spPr>
        <p:txBody>
          <a:bodyPr/>
          <a:lstStyle>
            <a:lvl1pPr>
              <a:defRPr/>
            </a:lvl1pPr>
          </a:lstStyle>
          <a:p>
            <a:pPr>
              <a:defRPr/>
            </a:pPr>
            <a:fld id="{F110B31F-FC20-4A11-931D-D3B3DB52821D}" type="slidenum">
              <a:rPr lang="en-US"/>
              <a:pPr>
                <a:defRPr/>
              </a:pPr>
              <a:t>‹#›</a:t>
            </a:fld>
            <a:endParaRPr lang="en-US"/>
          </a:p>
        </p:txBody>
      </p:sp>
    </p:spTree>
    <p:extLst>
      <p:ext uri="{BB962C8B-B14F-4D97-AF65-F5344CB8AC3E}">
        <p14:creationId xmlns:p14="http://schemas.microsoft.com/office/powerpoint/2010/main" val="4065676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a:ln/>
        </p:spPr>
        <p:txBody>
          <a:bodyPr/>
          <a:lstStyle>
            <a:lvl1pPr>
              <a:defRPr/>
            </a:lvl1pPr>
          </a:lstStyle>
          <a:p>
            <a:pPr>
              <a:defRPr/>
            </a:pPr>
            <a:endParaRPr lang="en-US"/>
          </a:p>
        </p:txBody>
      </p:sp>
      <p:sp>
        <p:nvSpPr>
          <p:cNvPr id="3" name="Rectangle 48"/>
          <p:cNvSpPr>
            <a:spLocks noGrp="1" noChangeArrowheads="1"/>
          </p:cNvSpPr>
          <p:nvPr>
            <p:ph type="ftr" sz="quarter" idx="11"/>
          </p:nvPr>
        </p:nvSpPr>
        <p:spPr>
          <a:ln/>
        </p:spPr>
        <p:txBody>
          <a:bodyPr/>
          <a:lstStyle>
            <a:lvl1pPr>
              <a:defRPr/>
            </a:lvl1pPr>
          </a:lstStyle>
          <a:p>
            <a:pPr>
              <a:defRPr/>
            </a:pPr>
            <a:endParaRPr lang="en-US"/>
          </a:p>
        </p:txBody>
      </p:sp>
      <p:sp>
        <p:nvSpPr>
          <p:cNvPr id="4" name="Rectangle 49"/>
          <p:cNvSpPr>
            <a:spLocks noGrp="1" noChangeArrowheads="1"/>
          </p:cNvSpPr>
          <p:nvPr>
            <p:ph type="sldNum" sz="quarter" idx="12"/>
          </p:nvPr>
        </p:nvSpPr>
        <p:spPr>
          <a:ln/>
        </p:spPr>
        <p:txBody>
          <a:bodyPr/>
          <a:lstStyle>
            <a:lvl1pPr>
              <a:defRPr/>
            </a:lvl1pPr>
          </a:lstStyle>
          <a:p>
            <a:pPr>
              <a:defRPr/>
            </a:pPr>
            <a:fld id="{98C5015D-2E9E-42B8-A1F8-EC4B0C9CC4EB}" type="slidenum">
              <a:rPr lang="en-US"/>
              <a:pPr>
                <a:defRPr/>
              </a:pPr>
              <a:t>‹#›</a:t>
            </a:fld>
            <a:endParaRPr lang="en-US"/>
          </a:p>
        </p:txBody>
      </p:sp>
    </p:spTree>
    <p:extLst>
      <p:ext uri="{BB962C8B-B14F-4D97-AF65-F5344CB8AC3E}">
        <p14:creationId xmlns:p14="http://schemas.microsoft.com/office/powerpoint/2010/main" val="371218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7"/>
          <p:cNvSpPr>
            <a:spLocks noGrp="1" noChangeArrowheads="1"/>
          </p:cNvSpPr>
          <p:nvPr>
            <p:ph type="dt" sz="half" idx="10"/>
          </p:nvPr>
        </p:nvSpPr>
        <p:spPr>
          <a:ln/>
        </p:spPr>
        <p:txBody>
          <a:bodyPr/>
          <a:lstStyle>
            <a:lvl1pPr>
              <a:defRPr/>
            </a:lvl1pPr>
          </a:lstStyle>
          <a:p>
            <a:pPr>
              <a:defRPr/>
            </a:pPr>
            <a:endParaRPr lang="en-US"/>
          </a:p>
        </p:txBody>
      </p:sp>
      <p:sp>
        <p:nvSpPr>
          <p:cNvPr id="6" name="Rectangle 48"/>
          <p:cNvSpPr>
            <a:spLocks noGrp="1" noChangeArrowheads="1"/>
          </p:cNvSpPr>
          <p:nvPr>
            <p:ph type="ftr" sz="quarter" idx="11"/>
          </p:nvPr>
        </p:nvSpPr>
        <p:spPr>
          <a:ln/>
        </p:spPr>
        <p:txBody>
          <a:bodyPr/>
          <a:lstStyle>
            <a:lvl1pPr>
              <a:defRPr/>
            </a:lvl1pPr>
          </a:lstStyle>
          <a:p>
            <a:pPr>
              <a:defRPr/>
            </a:pPr>
            <a:endParaRPr lang="en-US"/>
          </a:p>
        </p:txBody>
      </p:sp>
      <p:sp>
        <p:nvSpPr>
          <p:cNvPr id="7" name="Rectangle 49"/>
          <p:cNvSpPr>
            <a:spLocks noGrp="1" noChangeArrowheads="1"/>
          </p:cNvSpPr>
          <p:nvPr>
            <p:ph type="sldNum" sz="quarter" idx="12"/>
          </p:nvPr>
        </p:nvSpPr>
        <p:spPr>
          <a:ln/>
        </p:spPr>
        <p:txBody>
          <a:bodyPr/>
          <a:lstStyle>
            <a:lvl1pPr>
              <a:defRPr/>
            </a:lvl1pPr>
          </a:lstStyle>
          <a:p>
            <a:pPr>
              <a:defRPr/>
            </a:pPr>
            <a:fld id="{1FC3B405-42C0-4430-8DA9-7DF4BE542AB2}" type="slidenum">
              <a:rPr lang="en-US"/>
              <a:pPr>
                <a:defRPr/>
              </a:pPr>
              <a:t>‹#›</a:t>
            </a:fld>
            <a:endParaRPr lang="en-US"/>
          </a:p>
        </p:txBody>
      </p:sp>
    </p:spTree>
    <p:extLst>
      <p:ext uri="{BB962C8B-B14F-4D97-AF65-F5344CB8AC3E}">
        <p14:creationId xmlns:p14="http://schemas.microsoft.com/office/powerpoint/2010/main" val="1381601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7"/>
          <p:cNvSpPr>
            <a:spLocks noGrp="1" noChangeArrowheads="1"/>
          </p:cNvSpPr>
          <p:nvPr>
            <p:ph type="dt" sz="half" idx="10"/>
          </p:nvPr>
        </p:nvSpPr>
        <p:spPr>
          <a:ln/>
        </p:spPr>
        <p:txBody>
          <a:bodyPr/>
          <a:lstStyle>
            <a:lvl1pPr>
              <a:defRPr/>
            </a:lvl1pPr>
          </a:lstStyle>
          <a:p>
            <a:pPr>
              <a:defRPr/>
            </a:pPr>
            <a:endParaRPr lang="en-US"/>
          </a:p>
        </p:txBody>
      </p:sp>
      <p:sp>
        <p:nvSpPr>
          <p:cNvPr id="6" name="Rectangle 48"/>
          <p:cNvSpPr>
            <a:spLocks noGrp="1" noChangeArrowheads="1"/>
          </p:cNvSpPr>
          <p:nvPr>
            <p:ph type="ftr" sz="quarter" idx="11"/>
          </p:nvPr>
        </p:nvSpPr>
        <p:spPr>
          <a:ln/>
        </p:spPr>
        <p:txBody>
          <a:bodyPr/>
          <a:lstStyle>
            <a:lvl1pPr>
              <a:defRPr/>
            </a:lvl1pPr>
          </a:lstStyle>
          <a:p>
            <a:pPr>
              <a:defRPr/>
            </a:pPr>
            <a:endParaRPr lang="en-US"/>
          </a:p>
        </p:txBody>
      </p:sp>
      <p:sp>
        <p:nvSpPr>
          <p:cNvPr id="7" name="Rectangle 49"/>
          <p:cNvSpPr>
            <a:spLocks noGrp="1" noChangeArrowheads="1"/>
          </p:cNvSpPr>
          <p:nvPr>
            <p:ph type="sldNum" sz="quarter" idx="12"/>
          </p:nvPr>
        </p:nvSpPr>
        <p:spPr>
          <a:ln/>
        </p:spPr>
        <p:txBody>
          <a:bodyPr/>
          <a:lstStyle>
            <a:lvl1pPr>
              <a:defRPr/>
            </a:lvl1pPr>
          </a:lstStyle>
          <a:p>
            <a:pPr>
              <a:defRPr/>
            </a:pPr>
            <a:fld id="{D5C181A6-695D-4446-92C8-8F371EA33AF7}" type="slidenum">
              <a:rPr lang="en-US"/>
              <a:pPr>
                <a:defRPr/>
              </a:pPr>
              <a:t>‹#›</a:t>
            </a:fld>
            <a:endParaRPr lang="en-US"/>
          </a:p>
        </p:txBody>
      </p:sp>
    </p:spTree>
    <p:extLst>
      <p:ext uri="{BB962C8B-B14F-4D97-AF65-F5344CB8AC3E}">
        <p14:creationId xmlns:p14="http://schemas.microsoft.com/office/powerpoint/2010/main" val="3955647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45"/>
          <p:cNvSpPr>
            <a:spLocks noGrp="1" noChangeArrowheads="1"/>
          </p:cNvSpPr>
          <p:nvPr>
            <p:ph type="title"/>
          </p:nvPr>
        </p:nvSpPr>
        <p:spPr bwMode="auto">
          <a:xfrm>
            <a:off x="1600200" y="457200"/>
            <a:ext cx="55626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7" name="Rectangle 46"/>
          <p:cNvSpPr>
            <a:spLocks noGrp="1" noChangeArrowheads="1"/>
          </p:cNvSpPr>
          <p:nvPr>
            <p:ph type="body" idx="1"/>
          </p:nvPr>
        </p:nvSpPr>
        <p:spPr bwMode="auto">
          <a:xfrm>
            <a:off x="457200" y="1600200"/>
            <a:ext cx="82296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2607" name="Rectangle 47"/>
          <p:cNvSpPr>
            <a:spLocks noGrp="1" noChangeArrowheads="1"/>
          </p:cNvSpPr>
          <p:nvPr>
            <p:ph type="dt" sz="half" idx="2"/>
          </p:nvPr>
        </p:nvSpPr>
        <p:spPr bwMode="auto">
          <a:xfrm>
            <a:off x="45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cs typeface="Arial" charset="0"/>
              </a:defRPr>
            </a:lvl1pPr>
          </a:lstStyle>
          <a:p>
            <a:pPr>
              <a:defRPr/>
            </a:pPr>
            <a:endParaRPr lang="en-US"/>
          </a:p>
        </p:txBody>
      </p:sp>
      <p:sp>
        <p:nvSpPr>
          <p:cNvPr id="322608" name="Rectangle 48"/>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400">
                <a:cs typeface="Arial" charset="0"/>
              </a:defRPr>
            </a:lvl1pPr>
          </a:lstStyle>
          <a:p>
            <a:pPr>
              <a:defRPr/>
            </a:pPr>
            <a:endParaRPr lang="en-US"/>
          </a:p>
        </p:txBody>
      </p:sp>
      <p:sp>
        <p:nvSpPr>
          <p:cNvPr id="322609" name="Rectangle 49"/>
          <p:cNvSpPr>
            <a:spLocks noGrp="1" noChangeArrowheads="1"/>
          </p:cNvSpPr>
          <p:nvPr>
            <p:ph type="sldNum" sz="quarter" idx="4"/>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cs typeface="Arial" charset="0"/>
              </a:defRPr>
            </a:lvl1pPr>
          </a:lstStyle>
          <a:p>
            <a:pPr>
              <a:defRPr/>
            </a:pPr>
            <a:fld id="{32909981-B037-40F8-9AC1-E2F253E4745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91490" r:id="rId1"/>
    <p:sldLayoutId id="2147491479" r:id="rId2"/>
    <p:sldLayoutId id="2147491480" r:id="rId3"/>
    <p:sldLayoutId id="2147491481" r:id="rId4"/>
    <p:sldLayoutId id="2147491482" r:id="rId5"/>
    <p:sldLayoutId id="2147491483" r:id="rId6"/>
    <p:sldLayoutId id="2147491484" r:id="rId7"/>
    <p:sldLayoutId id="2147491485" r:id="rId8"/>
    <p:sldLayoutId id="2147491486" r:id="rId9"/>
    <p:sldLayoutId id="2147491487" r:id="rId10"/>
    <p:sldLayoutId id="2147491488" r:id="rId11"/>
    <p:sldLayoutId id="2147491489" r:id="rId12"/>
  </p:sldLayoutIdLst>
  <p:txStyles>
    <p:titleStyle>
      <a:lvl1pPr algn="l" rtl="0" eaLnBrk="0" fontAlgn="base" hangingPunct="0">
        <a:lnSpc>
          <a:spcPct val="90000"/>
        </a:lnSpc>
        <a:spcBef>
          <a:spcPct val="0"/>
        </a:spcBef>
        <a:spcAft>
          <a:spcPct val="0"/>
        </a:spcAft>
        <a:defRPr sz="3100">
          <a:solidFill>
            <a:srgbClr val="4F81BD"/>
          </a:solidFill>
          <a:latin typeface="+mj-lt"/>
          <a:ea typeface="+mj-ea"/>
          <a:cs typeface="+mj-cs"/>
        </a:defRPr>
      </a:lvl1pPr>
      <a:lvl2pPr algn="l" rtl="0" eaLnBrk="0" fontAlgn="base" hangingPunct="0">
        <a:lnSpc>
          <a:spcPct val="90000"/>
        </a:lnSpc>
        <a:spcBef>
          <a:spcPct val="0"/>
        </a:spcBef>
        <a:spcAft>
          <a:spcPct val="0"/>
        </a:spcAft>
        <a:defRPr sz="3100">
          <a:solidFill>
            <a:srgbClr val="4F81BD"/>
          </a:solidFill>
          <a:latin typeface="Arial" charset="0"/>
          <a:cs typeface="Arial" charset="0"/>
        </a:defRPr>
      </a:lvl2pPr>
      <a:lvl3pPr algn="l" rtl="0" eaLnBrk="0" fontAlgn="base" hangingPunct="0">
        <a:lnSpc>
          <a:spcPct val="90000"/>
        </a:lnSpc>
        <a:spcBef>
          <a:spcPct val="0"/>
        </a:spcBef>
        <a:spcAft>
          <a:spcPct val="0"/>
        </a:spcAft>
        <a:defRPr sz="3100">
          <a:solidFill>
            <a:srgbClr val="4F81BD"/>
          </a:solidFill>
          <a:latin typeface="Arial" charset="0"/>
          <a:cs typeface="Arial" charset="0"/>
        </a:defRPr>
      </a:lvl3pPr>
      <a:lvl4pPr algn="l" rtl="0" eaLnBrk="0" fontAlgn="base" hangingPunct="0">
        <a:lnSpc>
          <a:spcPct val="90000"/>
        </a:lnSpc>
        <a:spcBef>
          <a:spcPct val="0"/>
        </a:spcBef>
        <a:spcAft>
          <a:spcPct val="0"/>
        </a:spcAft>
        <a:defRPr sz="3100">
          <a:solidFill>
            <a:srgbClr val="4F81BD"/>
          </a:solidFill>
          <a:latin typeface="Arial" charset="0"/>
          <a:cs typeface="Arial" charset="0"/>
        </a:defRPr>
      </a:lvl4pPr>
      <a:lvl5pPr algn="l" rtl="0" eaLnBrk="0" fontAlgn="base" hangingPunct="0">
        <a:lnSpc>
          <a:spcPct val="90000"/>
        </a:lnSpc>
        <a:spcBef>
          <a:spcPct val="0"/>
        </a:spcBef>
        <a:spcAft>
          <a:spcPct val="0"/>
        </a:spcAft>
        <a:defRPr sz="3100">
          <a:solidFill>
            <a:srgbClr val="4F81BD"/>
          </a:solidFill>
          <a:latin typeface="Arial" charset="0"/>
          <a:cs typeface="Arial" charset="0"/>
        </a:defRPr>
      </a:lvl5pPr>
      <a:lvl6pPr marL="457200" algn="l" rtl="0" eaLnBrk="1" fontAlgn="base" hangingPunct="1">
        <a:lnSpc>
          <a:spcPct val="90000"/>
        </a:lnSpc>
        <a:spcBef>
          <a:spcPct val="0"/>
        </a:spcBef>
        <a:spcAft>
          <a:spcPct val="0"/>
        </a:spcAft>
        <a:defRPr sz="3100">
          <a:solidFill>
            <a:srgbClr val="4F81BD"/>
          </a:solidFill>
          <a:latin typeface="Calibri" pitchFamily="34" charset="0"/>
          <a:cs typeface="Arial" charset="0"/>
        </a:defRPr>
      </a:lvl6pPr>
      <a:lvl7pPr marL="914400" algn="l" rtl="0" eaLnBrk="1" fontAlgn="base" hangingPunct="1">
        <a:lnSpc>
          <a:spcPct val="90000"/>
        </a:lnSpc>
        <a:spcBef>
          <a:spcPct val="0"/>
        </a:spcBef>
        <a:spcAft>
          <a:spcPct val="0"/>
        </a:spcAft>
        <a:defRPr sz="3100">
          <a:solidFill>
            <a:srgbClr val="4F81BD"/>
          </a:solidFill>
          <a:latin typeface="Calibri" pitchFamily="34" charset="0"/>
          <a:cs typeface="Arial" charset="0"/>
        </a:defRPr>
      </a:lvl7pPr>
      <a:lvl8pPr marL="1371600" algn="l" rtl="0" eaLnBrk="1" fontAlgn="base" hangingPunct="1">
        <a:lnSpc>
          <a:spcPct val="90000"/>
        </a:lnSpc>
        <a:spcBef>
          <a:spcPct val="0"/>
        </a:spcBef>
        <a:spcAft>
          <a:spcPct val="0"/>
        </a:spcAft>
        <a:defRPr sz="3100">
          <a:solidFill>
            <a:srgbClr val="4F81BD"/>
          </a:solidFill>
          <a:latin typeface="Calibri" pitchFamily="34" charset="0"/>
          <a:cs typeface="Arial" charset="0"/>
        </a:defRPr>
      </a:lvl8pPr>
      <a:lvl9pPr marL="1828800" algn="l" rtl="0" eaLnBrk="1" fontAlgn="base" hangingPunct="1">
        <a:lnSpc>
          <a:spcPct val="90000"/>
        </a:lnSpc>
        <a:spcBef>
          <a:spcPct val="0"/>
        </a:spcBef>
        <a:spcAft>
          <a:spcPct val="0"/>
        </a:spcAft>
        <a:defRPr sz="3100">
          <a:solidFill>
            <a:srgbClr val="4F81BD"/>
          </a:solidFill>
          <a:latin typeface="Calibri" pitchFamily="34" charset="0"/>
          <a:cs typeface="Arial" charset="0"/>
        </a:defRPr>
      </a:lvl9pPr>
    </p:titleStyle>
    <p:bodyStyle>
      <a:lvl1pPr marL="342900" indent="-342900" algn="l" rtl="0" eaLnBrk="0" fontAlgn="base" hangingPunct="0">
        <a:spcBef>
          <a:spcPct val="20000"/>
        </a:spcBef>
        <a:spcAft>
          <a:spcPct val="0"/>
        </a:spcAft>
        <a:buChar char="•"/>
        <a:defRPr sz="2800">
          <a:solidFill>
            <a:srgbClr val="404040"/>
          </a:solidFill>
          <a:latin typeface="+mn-lt"/>
          <a:ea typeface="+mn-ea"/>
          <a:cs typeface="+mn-cs"/>
        </a:defRPr>
      </a:lvl1pPr>
      <a:lvl2pPr marL="742950" indent="-285750" algn="l" rtl="0" eaLnBrk="0" fontAlgn="base" hangingPunct="0">
        <a:spcBef>
          <a:spcPct val="20000"/>
        </a:spcBef>
        <a:spcAft>
          <a:spcPct val="0"/>
        </a:spcAft>
        <a:buChar char="–"/>
        <a:defRPr sz="2400">
          <a:solidFill>
            <a:srgbClr val="404040"/>
          </a:solidFill>
          <a:latin typeface="+mn-lt"/>
          <a:cs typeface="+mn-cs"/>
        </a:defRPr>
      </a:lvl2pPr>
      <a:lvl3pPr marL="1143000" indent="-228600" algn="l" rtl="0" eaLnBrk="0" fontAlgn="base" hangingPunct="0">
        <a:spcBef>
          <a:spcPct val="20000"/>
        </a:spcBef>
        <a:spcAft>
          <a:spcPct val="0"/>
        </a:spcAft>
        <a:buChar char="•"/>
        <a:defRPr sz="2000">
          <a:solidFill>
            <a:srgbClr val="404040"/>
          </a:solidFill>
          <a:latin typeface="+mn-lt"/>
          <a:cs typeface="+mn-cs"/>
        </a:defRPr>
      </a:lvl3pPr>
      <a:lvl4pPr marL="1600200" indent="-228600" algn="l" rtl="0" eaLnBrk="0" fontAlgn="base" hangingPunct="0">
        <a:spcBef>
          <a:spcPct val="20000"/>
        </a:spcBef>
        <a:spcAft>
          <a:spcPct val="0"/>
        </a:spcAft>
        <a:buChar char="–"/>
        <a:defRPr sz="2000">
          <a:solidFill>
            <a:srgbClr val="404040"/>
          </a:solidFill>
          <a:latin typeface="+mn-lt"/>
          <a:cs typeface="+mn-cs"/>
        </a:defRPr>
      </a:lvl4pPr>
      <a:lvl5pPr marL="2057400" indent="-228600" algn="l" rtl="0" eaLnBrk="0" fontAlgn="base" hangingPunct="0">
        <a:spcBef>
          <a:spcPct val="20000"/>
        </a:spcBef>
        <a:spcAft>
          <a:spcPct val="0"/>
        </a:spcAft>
        <a:buChar char="»"/>
        <a:defRPr sz="1600">
          <a:solidFill>
            <a:srgbClr val="404040"/>
          </a:solidFill>
          <a:latin typeface="+mn-lt"/>
          <a:cs typeface="+mn-cs"/>
        </a:defRPr>
      </a:lvl5pPr>
      <a:lvl6pPr marL="2514600" indent="-228600" algn="l" rtl="0" eaLnBrk="1" fontAlgn="base" hangingPunct="1">
        <a:spcBef>
          <a:spcPct val="20000"/>
        </a:spcBef>
        <a:spcAft>
          <a:spcPct val="0"/>
        </a:spcAft>
        <a:buChar char="»"/>
        <a:defRPr sz="1600">
          <a:solidFill>
            <a:srgbClr val="404040"/>
          </a:solidFill>
          <a:latin typeface="+mn-lt"/>
          <a:cs typeface="+mn-cs"/>
        </a:defRPr>
      </a:lvl6pPr>
      <a:lvl7pPr marL="2971800" indent="-228600" algn="l" rtl="0" eaLnBrk="1" fontAlgn="base" hangingPunct="1">
        <a:spcBef>
          <a:spcPct val="20000"/>
        </a:spcBef>
        <a:spcAft>
          <a:spcPct val="0"/>
        </a:spcAft>
        <a:buChar char="»"/>
        <a:defRPr sz="1600">
          <a:solidFill>
            <a:srgbClr val="404040"/>
          </a:solidFill>
          <a:latin typeface="+mn-lt"/>
          <a:cs typeface="+mn-cs"/>
        </a:defRPr>
      </a:lvl7pPr>
      <a:lvl8pPr marL="3429000" indent="-228600" algn="l" rtl="0" eaLnBrk="1" fontAlgn="base" hangingPunct="1">
        <a:spcBef>
          <a:spcPct val="20000"/>
        </a:spcBef>
        <a:spcAft>
          <a:spcPct val="0"/>
        </a:spcAft>
        <a:buChar char="»"/>
        <a:defRPr sz="1600">
          <a:solidFill>
            <a:srgbClr val="404040"/>
          </a:solidFill>
          <a:latin typeface="+mn-lt"/>
          <a:cs typeface="+mn-cs"/>
        </a:defRPr>
      </a:lvl8pPr>
      <a:lvl9pPr marL="3886200" indent="-228600" algn="l" rtl="0" eaLnBrk="1" fontAlgn="base" hangingPunct="1">
        <a:spcBef>
          <a:spcPct val="20000"/>
        </a:spcBef>
        <a:spcAft>
          <a:spcPct val="0"/>
        </a:spcAft>
        <a:buChar char="»"/>
        <a:defRPr sz="1600">
          <a:solidFill>
            <a:srgbClr val="40404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mtClean="0"/>
              <a:t>HỘI CHỨNG VÀNH CẤP</a:t>
            </a:r>
          </a:p>
        </p:txBody>
      </p:sp>
      <p:sp>
        <p:nvSpPr>
          <p:cNvPr id="3075" name="Rectangle 3"/>
          <p:cNvSpPr>
            <a:spLocks noGrp="1" noChangeArrowheads="1"/>
          </p:cNvSpPr>
          <p:nvPr>
            <p:ph type="subTitle" idx="1"/>
          </p:nvPr>
        </p:nvSpPr>
        <p:spPr/>
        <p:txBody>
          <a:bodyPr/>
          <a:lstStyle/>
          <a:p>
            <a:pPr eaLnBrk="1" hangingPunct="1"/>
            <a:r>
              <a:rPr lang="en-US" smtClean="0"/>
              <a:t>Nguyễn Hồng Đức</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descr="ACS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0"/>
            <a:ext cx="71628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itle 1"/>
          <p:cNvSpPr txBox="1">
            <a:spLocks/>
          </p:cNvSpPr>
          <p:nvPr/>
        </p:nvSpPr>
        <p:spPr bwMode="auto">
          <a:xfrm>
            <a:off x="1600200" y="457200"/>
            <a:ext cx="55626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lnSpc>
                <a:spcPct val="90000"/>
              </a:lnSpc>
            </a:pPr>
            <a:r>
              <a:rPr lang="en-US" sz="3100">
                <a:solidFill>
                  <a:srgbClr val="4F81BD"/>
                </a:solidFill>
                <a:latin typeface="Arial" pitchFamily="34" charset="0"/>
              </a:rPr>
              <a:t>ACS CLASSIFICATION</a:t>
            </a:r>
            <a:endParaRPr lang="vi-VN" sz="3100">
              <a:solidFill>
                <a:srgbClr val="4F81BD"/>
              </a:solidFill>
              <a:latin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igure%2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360488"/>
            <a:ext cx="44450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descr="RCA%20thromb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360488"/>
            <a:ext cx="44450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itle 1"/>
          <p:cNvSpPr>
            <a:spLocks noGrp="1"/>
          </p:cNvSpPr>
          <p:nvPr>
            <p:ph type="title"/>
          </p:nvPr>
        </p:nvSpPr>
        <p:spPr>
          <a:xfrm>
            <a:off x="1600200" y="457200"/>
            <a:ext cx="5943600" cy="704850"/>
          </a:xfrm>
        </p:spPr>
        <p:txBody>
          <a:bodyPr/>
          <a:lstStyle/>
          <a:p>
            <a:pPr eaLnBrk="1" hangingPunct="1"/>
            <a:r>
              <a:rPr lang="en-US" smtClean="0">
                <a:latin typeface="VNI-Times" pitchFamily="2" charset="0"/>
              </a:rPr>
              <a:t>RCA in ACS without ST elevation</a:t>
            </a:r>
            <a:endParaRPr lang="vi-VN"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left)">
                                      <p:cBhvr>
                                        <p:cTn id="7"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600200" y="457200"/>
            <a:ext cx="5715000" cy="704850"/>
          </a:xfrm>
        </p:spPr>
        <p:txBody>
          <a:bodyPr/>
          <a:lstStyle/>
          <a:p>
            <a:pPr eaLnBrk="1" hangingPunct="1"/>
            <a:r>
              <a:rPr lang="en-US" smtClean="0">
                <a:latin typeface="VNI-Helve" pitchFamily="2" charset="0"/>
              </a:rPr>
              <a:t>TOTAL OCCLUSION OF RCA</a:t>
            </a:r>
            <a:endParaRPr lang="vi-VN" smtClean="0"/>
          </a:p>
        </p:txBody>
      </p:sp>
      <p:pic>
        <p:nvPicPr>
          <p:cNvPr id="14339"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524000"/>
            <a:ext cx="8458200" cy="4094163"/>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304800"/>
            <a:ext cx="8418513" cy="6319838"/>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t>TIẾP CẬN ACS</a:t>
            </a:r>
            <a:endParaRPr lang="vi-VN" smtClean="0"/>
          </a:p>
        </p:txBody>
      </p:sp>
      <p:pic>
        <p:nvPicPr>
          <p:cNvPr id="1638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47725" y="1604963"/>
            <a:ext cx="3876675" cy="4456112"/>
          </a:xfrm>
        </p:spPr>
      </p:pic>
      <p:pic>
        <p:nvPicPr>
          <p:cNvPr id="1638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4563" y="1487488"/>
            <a:ext cx="3810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TIẾP CẬN ACS</a:t>
            </a:r>
            <a:endParaRPr lang="vi-VN" smtClean="0"/>
          </a:p>
        </p:txBody>
      </p:sp>
      <p:pic>
        <p:nvPicPr>
          <p:cNvPr id="174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1219200"/>
            <a:ext cx="5791200" cy="5543550"/>
          </a:xfrm>
        </p:spPr>
      </p:pic>
      <p:sp>
        <p:nvSpPr>
          <p:cNvPr id="5" name="Right Arrow 4"/>
          <p:cNvSpPr/>
          <p:nvPr/>
        </p:nvSpPr>
        <p:spPr>
          <a:xfrm>
            <a:off x="914400" y="2273643"/>
            <a:ext cx="762000" cy="457200"/>
          </a:xfrm>
          <a:prstGeom prst="rightArrow">
            <a:avLst/>
          </a:prstGeom>
          <a:solidFill>
            <a:srgbClr val="FF0000"/>
          </a:solidFill>
          <a:effectLst>
            <a:glow rad="139700">
              <a:schemeClr val="accent4">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vi-VN">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ĐAU NGỰC KIỂU VÀNH</a:t>
            </a:r>
            <a:endParaRPr lang="vi-VN" smtClean="0"/>
          </a:p>
        </p:txBody>
      </p:sp>
      <p:sp>
        <p:nvSpPr>
          <p:cNvPr id="18435" name="Content Placeholder 2"/>
          <p:cNvSpPr>
            <a:spLocks noGrp="1"/>
          </p:cNvSpPr>
          <p:nvPr>
            <p:ph idx="1"/>
          </p:nvPr>
        </p:nvSpPr>
        <p:spPr/>
        <p:txBody>
          <a:bodyPr/>
          <a:lstStyle/>
          <a:p>
            <a:r>
              <a:rPr lang="en-US" sz="2400" b="1" smtClean="0"/>
              <a:t>Hoàn cảnh khởi phát: </a:t>
            </a:r>
            <a:r>
              <a:rPr lang="en-US" sz="2400" smtClean="0"/>
              <a:t>khi hoạt động gắng sức hoặc nghỉ ngơi</a:t>
            </a:r>
          </a:p>
          <a:p>
            <a:r>
              <a:rPr lang="en-US" sz="2400" b="1" smtClean="0"/>
              <a:t>Vị trí: </a:t>
            </a:r>
            <a:r>
              <a:rPr lang="en-US" sz="2400" smtClean="0"/>
              <a:t>sau xương ức/ ngực trái</a:t>
            </a:r>
          </a:p>
          <a:p>
            <a:r>
              <a:rPr lang="en-US" sz="2400" b="1" smtClean="0"/>
              <a:t>Hướng lan:</a:t>
            </a:r>
            <a:r>
              <a:rPr lang="en-US" sz="2400" smtClean="0"/>
              <a:t> vai trái, mặt trong cánh tay trái, cẳng tay trái, hàm dưới, thượng vị</a:t>
            </a:r>
          </a:p>
          <a:p>
            <a:r>
              <a:rPr lang="en-US" sz="2400" b="1" smtClean="0"/>
              <a:t>Kiểu đau: </a:t>
            </a:r>
            <a:r>
              <a:rPr lang="en-US" sz="2400" smtClean="0"/>
              <a:t>đau kiểu tạng, đau liên tục, kiểu đè ép, bóp nghẹt</a:t>
            </a:r>
          </a:p>
          <a:p>
            <a:r>
              <a:rPr lang="en-US" sz="2400" b="1" smtClean="0"/>
              <a:t>Thời gian: </a:t>
            </a:r>
            <a:r>
              <a:rPr lang="en-US" sz="2400" smtClean="0"/>
              <a:t>&gt;2’</a:t>
            </a:r>
          </a:p>
          <a:p>
            <a:r>
              <a:rPr lang="en-US" sz="2400" b="1" smtClean="0"/>
              <a:t>Yếu tố tăng giảm: </a:t>
            </a:r>
            <a:r>
              <a:rPr lang="en-US" sz="2400" smtClean="0"/>
              <a:t>Giảm hoặc không khi nghỉ ngơi/ngậm nitroglycerin</a:t>
            </a:r>
          </a:p>
          <a:p>
            <a:r>
              <a:rPr lang="en-US" sz="2400" b="1" smtClean="0"/>
              <a:t>Triệu chứng đi kèm:</a:t>
            </a:r>
            <a:r>
              <a:rPr lang="en-US" sz="2400" smtClean="0"/>
              <a:t> vã mồ hôi, khó thở, nôn ói</a:t>
            </a:r>
          </a:p>
          <a:p>
            <a:endParaRPr lang="vi-VN" sz="240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1"/>
          </p:nvPr>
        </p:nvSpPr>
        <p:spPr>
          <a:xfrm>
            <a:off x="4953000" y="2133600"/>
            <a:ext cx="4038600" cy="2209800"/>
          </a:xfrm>
        </p:spPr>
        <p:txBody>
          <a:bodyPr/>
          <a:lstStyle/>
          <a:p>
            <a:pPr eaLnBrk="1" hangingPunct="1"/>
            <a:r>
              <a:rPr lang="en-US" sz="4800" b="1" smtClean="0">
                <a:solidFill>
                  <a:srgbClr val="C00000"/>
                </a:solidFill>
              </a:rPr>
              <a:t>Đau lúc nghỉ</a:t>
            </a:r>
          </a:p>
          <a:p>
            <a:pPr eaLnBrk="1" hangingPunct="1"/>
            <a:r>
              <a:rPr lang="en-US" sz="4800" b="1" smtClean="0">
                <a:solidFill>
                  <a:srgbClr val="C00000"/>
                </a:solidFill>
              </a:rPr>
              <a:t>Dữ dội</a:t>
            </a:r>
          </a:p>
          <a:p>
            <a:pPr eaLnBrk="1" hangingPunct="1"/>
            <a:r>
              <a:rPr lang="en-US" sz="4800" b="1" smtClean="0">
                <a:solidFill>
                  <a:srgbClr val="C00000"/>
                </a:solidFill>
              </a:rPr>
              <a:t>Vã mồ hôi</a:t>
            </a:r>
          </a:p>
        </p:txBody>
      </p:sp>
      <p:pic>
        <p:nvPicPr>
          <p:cNvPr id="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4114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nhungcaunoihay.net/wp-content/uploads/2015/10/Nh%E1%BB%AFng-c%C3%A2u-n%C3%B3i-hay-v%C3%A0-%C4%91%C3%BAng-nh%E1%BA%A5t-v%E1%BB%81-th%E1%BB%9Di-gian-c%E1%BB%B1c-%C3%BD-ngh%C4%A9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1066800"/>
            <a:ext cx="641191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1676400" y="5257800"/>
            <a:ext cx="5486400" cy="566738"/>
          </a:xfrm>
        </p:spPr>
        <p:txBody>
          <a:bodyPr/>
          <a:lstStyle/>
          <a:p>
            <a:pPr algn="ctr" eaLnBrk="1" hangingPunct="1">
              <a:defRPr/>
            </a:pPr>
            <a:r>
              <a:rPr lang="en-US" sz="3600" dirty="0" smtClean="0">
                <a:solidFill>
                  <a:srgbClr val="C00000"/>
                </a:solidFill>
                <a:latin typeface="+mn-lt"/>
              </a:rPr>
              <a:t>KÉO DÀI ≥ 20’</a:t>
            </a:r>
            <a:endParaRPr lang="vi-VN" sz="3600" dirty="0">
              <a:solidFill>
                <a:srgbClr val="C00000"/>
              </a:solidFill>
              <a:latin typeface="+mn-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52600" y="5638800"/>
            <a:ext cx="5486400" cy="566738"/>
          </a:xfrm>
        </p:spPr>
        <p:txBody>
          <a:bodyPr/>
          <a:lstStyle/>
          <a:p>
            <a:pPr algn="ctr" eaLnBrk="1" hangingPunct="1">
              <a:defRPr/>
            </a:pPr>
            <a:r>
              <a:rPr lang="en-US" sz="3600" dirty="0" smtClean="0">
                <a:solidFill>
                  <a:srgbClr val="C00000"/>
                </a:solidFill>
                <a:latin typeface="+mn-lt"/>
              </a:rPr>
              <a:t>KHÓ THỞ</a:t>
            </a:r>
            <a:endParaRPr lang="vi-VN" sz="3600" dirty="0">
              <a:solidFill>
                <a:srgbClr val="C00000"/>
              </a:solidFill>
              <a:latin typeface="+mn-lt"/>
            </a:endParaRPr>
          </a:p>
        </p:txBody>
      </p:sp>
      <p:pic>
        <p:nvPicPr>
          <p:cNvPr id="21507"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12500" b="12500"/>
          <a:stretch>
            <a:fillRect/>
          </a:stretch>
        </p:blipFill>
        <p:spPr>
          <a:xfrm>
            <a:off x="1600200" y="1295400"/>
            <a:ext cx="5486400" cy="4114800"/>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smtClean="0"/>
              <a:t>ĐÔI LỜI TÁC GIẢ</a:t>
            </a:r>
          </a:p>
        </p:txBody>
      </p:sp>
      <p:sp>
        <p:nvSpPr>
          <p:cNvPr id="4099" name="Content Placeholder 2"/>
          <p:cNvSpPr>
            <a:spLocks noGrp="1"/>
          </p:cNvSpPr>
          <p:nvPr>
            <p:ph idx="1"/>
          </p:nvPr>
        </p:nvSpPr>
        <p:spPr/>
        <p:txBody>
          <a:bodyPr/>
          <a:lstStyle/>
          <a:p>
            <a:pPr eaLnBrk="1" hangingPunct="1"/>
            <a:r>
              <a:rPr lang="en-US" smtClean="0"/>
              <a:t>Video này cũng như những Video khác trong bộ Video đều được thực hiện bởi những bạn sinh viên nên không tránh khỏi thiếu sót về nội dung cũng như cách trình bày.</a:t>
            </a:r>
          </a:p>
          <a:p>
            <a:pPr eaLnBrk="1" hangingPunct="1"/>
            <a:r>
              <a:rPr lang="en-US" smtClean="0"/>
              <a:t>Mong nhận được sự đóng góp lịch sự của các bạn dưới phần Comment để chúng mình có thể cải thiện hơn trong những bộ Video tiếp theo. Xin cảm ơn.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4.bp.blogspot.com/-t7-DpynJ_nM/Uini8hqTb9I/AAAAAAAACqw/S9sGdUKtPNU/s1600/First+ED+EC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87525"/>
            <a:ext cx="8686800"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itle 4"/>
          <p:cNvSpPr>
            <a:spLocks noGrp="1"/>
          </p:cNvSpPr>
          <p:nvPr>
            <p:ph type="title"/>
          </p:nvPr>
        </p:nvSpPr>
        <p:spPr/>
        <p:txBody>
          <a:bodyPr/>
          <a:lstStyle/>
          <a:p>
            <a:pPr eaLnBrk="1" hangingPunct="1"/>
            <a:r>
              <a:rPr lang="en-US" smtClean="0"/>
              <a:t>RỐI LOẠN NHỊP TIM</a:t>
            </a:r>
            <a:endParaRPr lang="vi-VN"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1"/>
          </p:nvPr>
        </p:nvSpPr>
        <p:spPr>
          <a:xfrm>
            <a:off x="5334000" y="1600200"/>
            <a:ext cx="3505200" cy="3733800"/>
          </a:xfrm>
        </p:spPr>
        <p:txBody>
          <a:bodyPr/>
          <a:lstStyle/>
          <a:p>
            <a:pPr eaLnBrk="1" hangingPunct="1">
              <a:buFontTx/>
              <a:buNone/>
            </a:pPr>
            <a:r>
              <a:rPr lang="en-US" sz="2400" smtClean="0">
                <a:solidFill>
                  <a:srgbClr val="C00000"/>
                </a:solidFill>
              </a:rPr>
              <a:t>    </a:t>
            </a:r>
            <a:r>
              <a:rPr lang="en-US" sz="3600" smtClean="0">
                <a:solidFill>
                  <a:srgbClr val="C00000"/>
                </a:solidFill>
              </a:rPr>
              <a:t>Ngậm Nitroglycerine dưới lưỡi mà không hết đau ngực</a:t>
            </a:r>
          </a:p>
        </p:txBody>
      </p:sp>
      <p:pic>
        <p:nvPicPr>
          <p:cNvPr id="23555" name="Picture 2" descr="http://pad1.whstatic.com/images/thumb/f/f9/Administer-Sublingual-Medication-Step-5.jpg/670px-Administer-Sublingual-Medication-Step-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49815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endParaRPr lang="vi-VN" smtClean="0"/>
          </a:p>
        </p:txBody>
      </p:sp>
      <p:sp>
        <p:nvSpPr>
          <p:cNvPr id="24579" name="Content Placeholder 2"/>
          <p:cNvSpPr>
            <a:spLocks noGrp="1"/>
          </p:cNvSpPr>
          <p:nvPr>
            <p:ph idx="1"/>
          </p:nvPr>
        </p:nvSpPr>
        <p:spPr/>
        <p:txBody>
          <a:bodyPr/>
          <a:lstStyle/>
          <a:p>
            <a:endParaRPr lang="vi-VN"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454150"/>
            <a:ext cx="8229600" cy="4456113"/>
          </a:xfrm>
        </p:spPr>
        <p:txBody>
          <a:bodyPr/>
          <a:lstStyle/>
          <a:p>
            <a:pPr eaLnBrk="1" hangingPunct="1">
              <a:defRPr/>
            </a:pPr>
            <a:r>
              <a:rPr lang="en-US" b="1" dirty="0" smtClean="0">
                <a:solidFill>
                  <a:srgbClr val="FF0000"/>
                </a:solidFill>
                <a:cs typeface="Tahoma" pitchFamily="34" charset="0"/>
              </a:rPr>
              <a:t>HC Vành cấp =  “Vành” + “Cấp”</a:t>
            </a:r>
          </a:p>
          <a:p>
            <a:pPr eaLnBrk="1" hangingPunct="1">
              <a:defRPr/>
            </a:pPr>
            <a:r>
              <a:rPr lang="en-US" b="1" dirty="0" smtClean="0">
                <a:solidFill>
                  <a:srgbClr val="FF0000"/>
                </a:solidFill>
                <a:cs typeface="Tahoma" pitchFamily="34" charset="0"/>
              </a:rPr>
              <a:t>Đau </a:t>
            </a:r>
            <a:r>
              <a:rPr lang="en-US" b="1" dirty="0">
                <a:solidFill>
                  <a:srgbClr val="FF0000"/>
                </a:solidFill>
                <a:cs typeface="Tahoma" pitchFamily="34" charset="0"/>
              </a:rPr>
              <a:t>ngực </a:t>
            </a:r>
            <a:r>
              <a:rPr lang="en-US" b="1" dirty="0" smtClean="0">
                <a:solidFill>
                  <a:srgbClr val="FF0000"/>
                </a:solidFill>
                <a:cs typeface="Tahoma" pitchFamily="34" charset="0"/>
              </a:rPr>
              <a:t>kiểu MV </a:t>
            </a:r>
            <a:r>
              <a:rPr lang="en-US" b="1" dirty="0">
                <a:solidFill>
                  <a:schemeClr val="accent4">
                    <a:lumMod val="75000"/>
                  </a:schemeClr>
                </a:solidFill>
                <a:cs typeface="Tahoma" pitchFamily="34" charset="0"/>
              </a:rPr>
              <a:t>kèm </a:t>
            </a:r>
            <a:r>
              <a:rPr lang="en-US" b="1" dirty="0">
                <a:solidFill>
                  <a:srgbClr val="FF0000"/>
                </a:solidFill>
                <a:cs typeface="Tahoma" pitchFamily="34" charset="0"/>
              </a:rPr>
              <a:t>≥ 1 TC </a:t>
            </a:r>
            <a:r>
              <a:rPr lang="en-US" b="1" dirty="0">
                <a:solidFill>
                  <a:schemeClr val="accent4">
                    <a:lumMod val="75000"/>
                  </a:schemeClr>
                </a:solidFill>
                <a:cs typeface="Tahoma" pitchFamily="34" charset="0"/>
              </a:rPr>
              <a:t>sau</a:t>
            </a:r>
            <a:r>
              <a:rPr lang="en-US" b="1" dirty="0" smtClean="0">
                <a:solidFill>
                  <a:schemeClr val="accent4">
                    <a:lumMod val="75000"/>
                  </a:schemeClr>
                </a:solidFill>
                <a:cs typeface="Tahoma" pitchFamily="34" charset="0"/>
              </a:rPr>
              <a:t>:</a:t>
            </a:r>
            <a:endParaRPr lang="en-US" b="1" dirty="0">
              <a:solidFill>
                <a:schemeClr val="accent4">
                  <a:lumMod val="75000"/>
                </a:schemeClr>
              </a:solidFill>
              <a:cs typeface="Tahoma" pitchFamily="34" charset="0"/>
            </a:endParaRPr>
          </a:p>
          <a:p>
            <a:pPr eaLnBrk="1" hangingPunct="1">
              <a:buFontTx/>
              <a:buNone/>
              <a:defRPr/>
            </a:pPr>
            <a:r>
              <a:rPr lang="en-US" dirty="0">
                <a:solidFill>
                  <a:schemeClr val="accent4">
                    <a:lumMod val="75000"/>
                  </a:schemeClr>
                </a:solidFill>
                <a:cs typeface="Tahoma" pitchFamily="34" charset="0"/>
              </a:rPr>
              <a:t>	- Lúc nghỉ</a:t>
            </a:r>
          </a:p>
          <a:p>
            <a:pPr eaLnBrk="1" hangingPunct="1">
              <a:buFontTx/>
              <a:buNone/>
              <a:defRPr/>
            </a:pPr>
            <a:r>
              <a:rPr lang="en-US" dirty="0">
                <a:solidFill>
                  <a:schemeClr val="accent4">
                    <a:lumMod val="75000"/>
                  </a:schemeClr>
                </a:solidFill>
                <a:cs typeface="Tahoma" pitchFamily="34" charset="0"/>
              </a:rPr>
              <a:t>	- Kéo dài ≥ 20 ph</a:t>
            </a:r>
          </a:p>
          <a:p>
            <a:pPr eaLnBrk="1" hangingPunct="1">
              <a:buFontTx/>
              <a:buNone/>
              <a:defRPr/>
            </a:pPr>
            <a:r>
              <a:rPr lang="en-US" dirty="0">
                <a:solidFill>
                  <a:schemeClr val="accent4">
                    <a:lumMod val="75000"/>
                  </a:schemeClr>
                </a:solidFill>
                <a:cs typeface="Tahoma" pitchFamily="34" charset="0"/>
              </a:rPr>
              <a:t>	- Dữ dội (cường độ)</a:t>
            </a:r>
          </a:p>
          <a:p>
            <a:pPr eaLnBrk="1" hangingPunct="1">
              <a:buFontTx/>
              <a:buNone/>
              <a:defRPr/>
            </a:pPr>
            <a:r>
              <a:rPr lang="en-US" dirty="0">
                <a:solidFill>
                  <a:schemeClr val="accent4">
                    <a:lumMod val="75000"/>
                  </a:schemeClr>
                </a:solidFill>
                <a:cs typeface="Tahoma" pitchFamily="34" charset="0"/>
              </a:rPr>
              <a:t>	- Vã mồ hôi</a:t>
            </a:r>
          </a:p>
          <a:p>
            <a:pPr eaLnBrk="1" hangingPunct="1">
              <a:buFontTx/>
              <a:buNone/>
              <a:defRPr/>
            </a:pPr>
            <a:r>
              <a:rPr lang="en-US" dirty="0">
                <a:solidFill>
                  <a:schemeClr val="accent4">
                    <a:lumMod val="75000"/>
                  </a:schemeClr>
                </a:solidFill>
                <a:cs typeface="Tahoma" pitchFamily="34" charset="0"/>
              </a:rPr>
              <a:t>	- Kèm TC nặng: tụt HA, khó thở</a:t>
            </a:r>
          </a:p>
          <a:p>
            <a:pPr eaLnBrk="1" hangingPunct="1">
              <a:buFontTx/>
              <a:buNone/>
              <a:defRPr/>
            </a:pPr>
            <a:r>
              <a:rPr lang="en-US" dirty="0">
                <a:solidFill>
                  <a:schemeClr val="accent4">
                    <a:lumMod val="75000"/>
                  </a:schemeClr>
                </a:solidFill>
                <a:cs typeface="Tahoma" pitchFamily="34" charset="0"/>
              </a:rPr>
              <a:t>	- </a:t>
            </a:r>
            <a:r>
              <a:rPr lang="en-US" dirty="0" smtClean="0">
                <a:solidFill>
                  <a:schemeClr val="accent4">
                    <a:lumMod val="75000"/>
                  </a:schemeClr>
                </a:solidFill>
                <a:cs typeface="Tahoma" pitchFamily="34" charset="0"/>
              </a:rPr>
              <a:t>Rối loạn nhịp</a:t>
            </a:r>
            <a:endParaRPr lang="en-US" dirty="0">
              <a:solidFill>
                <a:schemeClr val="accent4">
                  <a:lumMod val="75000"/>
                </a:schemeClr>
              </a:solidFill>
              <a:cs typeface="Tahoma" pitchFamily="34" charset="0"/>
            </a:endParaRPr>
          </a:p>
          <a:p>
            <a:pPr eaLnBrk="1" hangingPunct="1">
              <a:buFontTx/>
              <a:buNone/>
              <a:defRPr/>
            </a:pPr>
            <a:r>
              <a:rPr lang="en-US" dirty="0">
                <a:solidFill>
                  <a:schemeClr val="accent4">
                    <a:lumMod val="75000"/>
                  </a:schemeClr>
                </a:solidFill>
                <a:cs typeface="Tahoma" pitchFamily="34" charset="0"/>
              </a:rPr>
              <a:t>	- Không giảm khi ngậm </a:t>
            </a:r>
            <a:r>
              <a:rPr lang="en-US" dirty="0" smtClean="0">
                <a:solidFill>
                  <a:schemeClr val="accent4">
                    <a:lumMod val="75000"/>
                  </a:schemeClr>
                </a:solidFill>
                <a:cs typeface="Tahoma" pitchFamily="34" charset="0"/>
              </a:rPr>
              <a:t>Nitroglycerin</a:t>
            </a:r>
            <a:endParaRPr lang="en-US" dirty="0">
              <a:solidFill>
                <a:schemeClr val="accent4">
                  <a:lumMod val="75000"/>
                </a:schemeClr>
              </a:solidFill>
              <a:cs typeface="Tahoma" pitchFamily="34" charset="0"/>
            </a:endParaRPr>
          </a:p>
          <a:p>
            <a:pPr marL="0" indent="0" eaLnBrk="1" hangingPunct="1">
              <a:buFontTx/>
              <a:buNone/>
              <a:defRPr/>
            </a:pPr>
            <a:endParaRPr lang="en-US" dirty="0" smtClean="0">
              <a:solidFill>
                <a:schemeClr val="accent4">
                  <a:lumMod val="75000"/>
                </a:schemeClr>
              </a:solidFill>
              <a:cs typeface="Tahoma" pitchFamily="34" charset="0"/>
            </a:endParaRPr>
          </a:p>
        </p:txBody>
      </p:sp>
      <p:sp>
        <p:nvSpPr>
          <p:cNvPr id="7" name="Right Brace 6"/>
          <p:cNvSpPr/>
          <p:nvPr/>
        </p:nvSpPr>
        <p:spPr>
          <a:xfrm>
            <a:off x="6781800" y="2667000"/>
            <a:ext cx="152400" cy="3048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vi-VN"/>
          </a:p>
        </p:txBody>
      </p:sp>
      <p:sp>
        <p:nvSpPr>
          <p:cNvPr id="9" name="Right Brace 8"/>
          <p:cNvSpPr/>
          <p:nvPr/>
        </p:nvSpPr>
        <p:spPr>
          <a:xfrm>
            <a:off x="6705600" y="2133600"/>
            <a:ext cx="609600" cy="3810000"/>
          </a:xfrm>
          <a:prstGeom prst="rightBrace">
            <a:avLst/>
          </a:prstGeom>
          <a:ln>
            <a:solidFill>
              <a:srgbClr val="FF0000"/>
            </a:solidFill>
          </a:ln>
          <a:effectLst>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txBody>
          <a:bodyPr lIns="91399" tIns="45699" rIns="91399" bIns="45699" anchor="ctr"/>
          <a:lstStyle/>
          <a:p>
            <a:pPr algn="ctr">
              <a:defRPr/>
            </a:pPr>
            <a:endParaRPr lang="en-US" b="1" dirty="0"/>
          </a:p>
        </p:txBody>
      </p:sp>
      <p:sp>
        <p:nvSpPr>
          <p:cNvPr id="11" name="TextBox 10"/>
          <p:cNvSpPr txBox="1"/>
          <p:nvPr/>
        </p:nvSpPr>
        <p:spPr>
          <a:xfrm>
            <a:off x="7315200" y="3352800"/>
            <a:ext cx="1235075" cy="1200150"/>
          </a:xfrm>
          <a:prstGeom prst="rect">
            <a:avLst/>
          </a:prstGeom>
          <a:noFill/>
        </p:spPr>
        <p:txBody>
          <a:bodyPr wrap="none">
            <a:spAutoFit/>
          </a:bodyPr>
          <a:lstStyle/>
          <a:p>
            <a:pPr>
              <a:defRPr/>
            </a:pPr>
            <a:r>
              <a:rPr lang="en-US" dirty="0">
                <a:latin typeface="+mn-lt"/>
                <a:cs typeface="+mn-cs"/>
              </a:rPr>
              <a:t>Nặng,</a:t>
            </a:r>
          </a:p>
          <a:p>
            <a:pPr>
              <a:defRPr/>
            </a:pPr>
            <a:r>
              <a:rPr lang="en-US" dirty="0">
                <a:latin typeface="+mn-lt"/>
                <a:cs typeface="+mn-cs"/>
              </a:rPr>
              <a:t>Cấp tính</a:t>
            </a:r>
          </a:p>
          <a:p>
            <a:pPr>
              <a:defRPr/>
            </a:pPr>
            <a:r>
              <a:rPr lang="en-US" dirty="0">
                <a:latin typeface="+mn-lt"/>
                <a:cs typeface="+mn-cs"/>
              </a:rPr>
              <a:t>Cấp cứu</a:t>
            </a:r>
            <a:endParaRPr lang="vi-VN" dirty="0">
              <a:latin typeface="+mn-lt"/>
              <a:cs typeface="+mn-cs"/>
            </a:endParaRPr>
          </a:p>
        </p:txBody>
      </p:sp>
      <p:sp>
        <p:nvSpPr>
          <p:cNvPr id="25608" name="Title 1"/>
          <p:cNvSpPr txBox="1">
            <a:spLocks/>
          </p:cNvSpPr>
          <p:nvPr/>
        </p:nvSpPr>
        <p:spPr bwMode="auto">
          <a:xfrm>
            <a:off x="1600200" y="457200"/>
            <a:ext cx="55626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lnSpc>
                <a:spcPct val="90000"/>
              </a:lnSpc>
            </a:pPr>
            <a:r>
              <a:rPr lang="en-US" sz="3100">
                <a:solidFill>
                  <a:srgbClr val="4F81BD"/>
                </a:solidFill>
                <a:latin typeface="Arial" pitchFamily="34" charset="0"/>
              </a:rPr>
              <a:t>LÂM SÀNG</a:t>
            </a:r>
            <a:endParaRPr lang="vi-VN" sz="3100">
              <a:solidFill>
                <a:srgbClr val="4F81BD"/>
              </a:solidFill>
              <a:latin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ACS without chest pain???</a:t>
            </a:r>
            <a:endParaRPr lang="vi-VN" smtClean="0"/>
          </a:p>
        </p:txBody>
      </p:sp>
      <p:sp>
        <p:nvSpPr>
          <p:cNvPr id="26627" name="Content Placeholder 2"/>
          <p:cNvSpPr>
            <a:spLocks noGrp="1"/>
          </p:cNvSpPr>
          <p:nvPr>
            <p:ph idx="1"/>
          </p:nvPr>
        </p:nvSpPr>
        <p:spPr/>
        <p:txBody>
          <a:bodyPr/>
          <a:lstStyle/>
          <a:p>
            <a:r>
              <a:rPr lang="en-US" smtClean="0"/>
              <a:t>Theo Medscape: 25% bệnh nhân có HCVC tuy nhiên không hề có biểu hiện lâm sàng</a:t>
            </a:r>
          </a:p>
          <a:p>
            <a:endParaRPr lang="en-US" smtClean="0"/>
          </a:p>
          <a:p>
            <a:r>
              <a:rPr lang="en-US" smtClean="0"/>
              <a:t>Nguyên nhân???</a:t>
            </a:r>
            <a:endParaRPr lang="vi-VN"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YẾU TỐ NGUY CƠ</a:t>
            </a:r>
            <a:endParaRPr lang="vi-VN" smtClean="0"/>
          </a:p>
        </p:txBody>
      </p:sp>
      <p:sp>
        <p:nvSpPr>
          <p:cNvPr id="27651" name="Content Placeholder 2"/>
          <p:cNvSpPr>
            <a:spLocks noGrp="1"/>
          </p:cNvSpPr>
          <p:nvPr>
            <p:ph idx="1"/>
          </p:nvPr>
        </p:nvSpPr>
        <p:spPr/>
        <p:txBody>
          <a:bodyPr/>
          <a:lstStyle/>
          <a:p>
            <a:r>
              <a:rPr lang="en-US" smtClean="0"/>
              <a:t>Di truyền</a:t>
            </a:r>
          </a:p>
          <a:p>
            <a:r>
              <a:rPr lang="en-US" smtClean="0"/>
              <a:t>Tuổi: nam &gt; 45, nữ &gt; 55</a:t>
            </a:r>
          </a:p>
          <a:p>
            <a:r>
              <a:rPr lang="en-US" smtClean="0"/>
              <a:t>Đái tháo đường</a:t>
            </a:r>
          </a:p>
          <a:p>
            <a:r>
              <a:rPr lang="en-US" smtClean="0"/>
              <a:t>THA</a:t>
            </a:r>
          </a:p>
          <a:p>
            <a:r>
              <a:rPr lang="en-US" smtClean="0"/>
              <a:t>RLCH lipid, béo phì</a:t>
            </a:r>
          </a:p>
          <a:p>
            <a:r>
              <a:rPr lang="en-US" smtClean="0"/>
              <a:t>Hút thuốc lá; uống rượu nhiều</a:t>
            </a:r>
          </a:p>
          <a:p>
            <a:r>
              <a:rPr lang="en-US" smtClean="0"/>
              <a:t>Stress</a:t>
            </a:r>
          </a:p>
          <a:p>
            <a:r>
              <a:rPr lang="en-US" smtClean="0"/>
              <a:t>Lối sống tĩnh tại</a:t>
            </a:r>
          </a:p>
          <a:p>
            <a:endParaRPr lang="en-US" smtClean="0"/>
          </a:p>
          <a:p>
            <a:endParaRPr lang="en-US" smtClean="0"/>
          </a:p>
          <a:p>
            <a:endParaRPr lang="vi-VN"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smtClean="0"/>
              <a:t>CHẨN ĐOÁN PHÂN BIỆT</a:t>
            </a:r>
            <a:endParaRPr lang="vi-VN" smtClean="0"/>
          </a:p>
        </p:txBody>
      </p:sp>
      <p:sp>
        <p:nvSpPr>
          <p:cNvPr id="28675" name="Content Placeholder 2"/>
          <p:cNvSpPr>
            <a:spLocks noGrp="1"/>
          </p:cNvSpPr>
          <p:nvPr>
            <p:ph idx="1"/>
          </p:nvPr>
        </p:nvSpPr>
        <p:spPr/>
        <p:txBody>
          <a:bodyPr/>
          <a:lstStyle/>
          <a:p>
            <a:pPr eaLnBrk="1" hangingPunct="1"/>
            <a:r>
              <a:rPr lang="en-US" smtClean="0">
                <a:solidFill>
                  <a:schemeClr val="tx1"/>
                </a:solidFill>
              </a:rPr>
              <a:t>Phình bóc tách động mạch chủ </a:t>
            </a:r>
          </a:p>
          <a:p>
            <a:pPr eaLnBrk="1" hangingPunct="1"/>
            <a:r>
              <a:rPr lang="en-US" smtClean="0">
                <a:solidFill>
                  <a:schemeClr val="tx1"/>
                </a:solidFill>
              </a:rPr>
              <a:t>Tràn khí màng phổi</a:t>
            </a:r>
          </a:p>
          <a:p>
            <a:pPr eaLnBrk="1" hangingPunct="1"/>
            <a:r>
              <a:rPr lang="en-US" smtClean="0">
                <a:solidFill>
                  <a:schemeClr val="tx1"/>
                </a:solidFill>
              </a:rPr>
              <a:t>Thuyên tắc phổi</a:t>
            </a:r>
          </a:p>
          <a:p>
            <a:pPr eaLnBrk="1" hangingPunct="1"/>
            <a:r>
              <a:rPr lang="en-US" smtClean="0">
                <a:solidFill>
                  <a:schemeClr val="tx1"/>
                </a:solidFill>
              </a:rPr>
              <a:t>Khác: viêm phổi, viêm tụy cấp, bệnh lý thành ngực, loét dạ dày tá tràng,...</a:t>
            </a:r>
          </a:p>
          <a:p>
            <a:pPr eaLnBrk="1" hangingPunct="1"/>
            <a:endParaRPr lang="en-US" smtClean="0">
              <a:solidFill>
                <a:schemeClr val="tx1"/>
              </a:solidFill>
            </a:endParaRPr>
          </a:p>
          <a:p>
            <a:pPr eaLnBrk="1" hangingPunct="1"/>
            <a:endParaRPr lang="vi-VN" smtClean="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1"/>
          <p:cNvPicPr>
            <a:picLocks noChangeAspect="1"/>
          </p:cNvPicPr>
          <p:nvPr/>
        </p:nvPicPr>
        <p:blipFill>
          <a:blip r:embed="rId2" cstate="print">
            <a:extLst/>
          </a:blip>
          <a:srcRect/>
          <a:stretch>
            <a:fillRect/>
          </a:stretch>
        </p:blipFill>
        <p:spPr bwMode="auto">
          <a:xfrm>
            <a:off x="1476377" y="0"/>
            <a:ext cx="6102350" cy="6858000"/>
          </a:xfrm>
          <a:prstGeom prst="rect">
            <a:avLst/>
          </a:prstGeom>
          <a:ln>
            <a:noFill/>
          </a:ln>
          <a:effectLst>
            <a:softEdge rad="112500"/>
          </a:effectLs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descr="showimage"/>
          <p:cNvPicPr>
            <a:picLocks noChangeAspect="1" noChangeArrowheads="1"/>
          </p:cNvPicPr>
          <p:nvPr/>
        </p:nvPicPr>
        <p:blipFill>
          <a:blip r:embed="rId3" cstate="print">
            <a:extLst/>
          </a:blip>
          <a:srcRect/>
          <a:stretch>
            <a:fillRect/>
          </a:stretch>
        </p:blipFill>
        <p:spPr bwMode="auto">
          <a:xfrm>
            <a:off x="250826" y="190500"/>
            <a:ext cx="4343400" cy="6667500"/>
          </a:xfrm>
          <a:prstGeom prst="rect">
            <a:avLst/>
          </a:prstGeom>
          <a:ln>
            <a:noFill/>
          </a:ln>
          <a:effectLst>
            <a:softEdge rad="112500"/>
          </a:effectLst>
          <a:extLst/>
        </p:spPr>
      </p:pic>
      <p:sp>
        <p:nvSpPr>
          <p:cNvPr id="30723" name="Text Box 6"/>
          <p:cNvSpPr txBox="1">
            <a:spLocks noChangeArrowheads="1"/>
          </p:cNvSpPr>
          <p:nvPr/>
        </p:nvSpPr>
        <p:spPr bwMode="auto">
          <a:xfrm>
            <a:off x="5219700" y="2795588"/>
            <a:ext cx="12446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9" tIns="45699" rIns="91399" bIns="45699">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endParaRPr lang="vi-VN"/>
          </a:p>
        </p:txBody>
      </p:sp>
      <p:sp>
        <p:nvSpPr>
          <p:cNvPr id="25604" name="TextBox 1"/>
          <p:cNvSpPr txBox="1">
            <a:spLocks noChangeArrowheads="1"/>
          </p:cNvSpPr>
          <p:nvPr/>
        </p:nvSpPr>
        <p:spPr bwMode="auto">
          <a:xfrm>
            <a:off x="4868863" y="2678113"/>
            <a:ext cx="4029075" cy="1692275"/>
          </a:xfrm>
          <a:prstGeom prst="rect">
            <a:avLst/>
          </a:prstGeom>
          <a:noFill/>
          <a:ln>
            <a:noFill/>
          </a:ln>
          <a:extLst/>
        </p:spPr>
        <p:txBody>
          <a:bodyPr lIns="91399" tIns="45699" rIns="91399" bIns="45699">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defRPr/>
            </a:pPr>
            <a:r>
              <a:rPr lang="en-US" sz="3200" b="1" dirty="0" smtClean="0">
                <a:solidFill>
                  <a:srgbClr val="C00000"/>
                </a:solidFill>
                <a:latin typeface="+mn-lt"/>
              </a:rPr>
              <a:t>THUYÊN TẮC PHỔI</a:t>
            </a:r>
          </a:p>
          <a:p>
            <a:pPr eaLnBrk="1" hangingPunct="1">
              <a:defRPr/>
            </a:pPr>
            <a:endParaRPr lang="en-US" b="1" dirty="0" smtClean="0">
              <a:solidFill>
                <a:srgbClr val="C00000"/>
              </a:solidFill>
              <a:latin typeface="+mn-lt"/>
            </a:endParaRPr>
          </a:p>
          <a:p>
            <a:pPr eaLnBrk="1" hangingPunct="1">
              <a:defRPr/>
            </a:pPr>
            <a:endParaRPr lang="en-US" b="1" dirty="0" smtClean="0">
              <a:solidFill>
                <a:srgbClr val="C00000"/>
              </a:solidFill>
              <a:latin typeface="+mn-lt"/>
            </a:endParaRPr>
          </a:p>
          <a:p>
            <a:pPr eaLnBrk="1" hangingPunct="1">
              <a:defRPr/>
            </a:pPr>
            <a:endParaRPr lang="en-US" b="1" dirty="0" smtClean="0">
              <a:solidFill>
                <a:srgbClr val="C0000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anim calcmode="lin" valueType="num">
                                      <p:cBhvr additive="base">
                                        <p:cTn id="7" dur="500" fill="hold"/>
                                        <p:tgtEl>
                                          <p:spTgt spid="2560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5"/>
          <p:cNvGraphicFramePr>
            <a:graphicFrameLocks noGrp="1" noChangeAspect="1"/>
          </p:cNvGraphicFramePr>
          <p:nvPr>
            <p:ph type="body" idx="1"/>
          </p:nvPr>
        </p:nvGraphicFramePr>
        <p:xfrm>
          <a:off x="2209800" y="1600200"/>
          <a:ext cx="6705600" cy="4497388"/>
        </p:xfrm>
        <a:graphic>
          <a:graphicData uri="http://schemas.openxmlformats.org/presentationml/2006/ole">
            <mc:AlternateContent xmlns:mc="http://schemas.openxmlformats.org/markup-compatibility/2006">
              <mc:Choice xmlns:v="urn:schemas-microsoft-com:vml" Requires="v">
                <p:oleObj spid="_x0000_s31764" name="PHOTO-PAINT Image" r:id="rId3" imgW="3980359" imgH="2581661" progId="CPaint5">
                  <p:embed/>
                </p:oleObj>
              </mc:Choice>
              <mc:Fallback>
                <p:oleObj name="PHOTO-PAINT Image" r:id="rId3" imgW="3980359" imgH="2581661" progId="CPaint5">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600200"/>
                        <a:ext cx="6705600" cy="44973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a:spLocks noChangeArrowheads="1"/>
          </p:cNvSpPr>
          <p:nvPr/>
        </p:nvSpPr>
        <p:spPr bwMode="auto">
          <a:xfrm>
            <a:off x="0" y="1600200"/>
            <a:ext cx="2362200" cy="708025"/>
          </a:xfrm>
          <a:prstGeom prst="rect">
            <a:avLst/>
          </a:prstGeom>
          <a:solidFill>
            <a:schemeClr val="tx1"/>
          </a:solidFill>
          <a:ln w="57150">
            <a:solidFill>
              <a:schemeClr val="bg1"/>
            </a:solidFill>
            <a:miter lim="800000"/>
            <a:headEnd/>
            <a:tailEnd/>
          </a:ln>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4000" b="1">
                <a:solidFill>
                  <a:srgbClr val="FFFF00"/>
                </a:solidFill>
              </a:rPr>
              <a:t>Lâm sàng</a:t>
            </a:r>
          </a:p>
        </p:txBody>
      </p:sp>
      <p:sp>
        <p:nvSpPr>
          <p:cNvPr id="6" name="TextBox 5"/>
          <p:cNvSpPr txBox="1">
            <a:spLocks noChangeArrowheads="1"/>
          </p:cNvSpPr>
          <p:nvPr/>
        </p:nvSpPr>
        <p:spPr bwMode="auto">
          <a:xfrm>
            <a:off x="0" y="2743200"/>
            <a:ext cx="2286000" cy="708025"/>
          </a:xfrm>
          <a:prstGeom prst="rect">
            <a:avLst/>
          </a:prstGeom>
          <a:solidFill>
            <a:schemeClr val="tx1"/>
          </a:solidFill>
          <a:ln w="57150">
            <a:solidFill>
              <a:schemeClr val="bg1"/>
            </a:solidFill>
            <a:miter lim="800000"/>
            <a:headEnd/>
            <a:tailEnd/>
          </a:ln>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4000" b="1">
                <a:solidFill>
                  <a:srgbClr val="FFFF00"/>
                </a:solidFill>
              </a:rPr>
              <a:t>ECG</a:t>
            </a:r>
          </a:p>
        </p:txBody>
      </p:sp>
      <p:sp>
        <p:nvSpPr>
          <p:cNvPr id="7" name="TextBox 6"/>
          <p:cNvSpPr txBox="1">
            <a:spLocks noChangeArrowheads="1"/>
          </p:cNvSpPr>
          <p:nvPr/>
        </p:nvSpPr>
        <p:spPr bwMode="auto">
          <a:xfrm>
            <a:off x="0" y="5257800"/>
            <a:ext cx="2209800" cy="708025"/>
          </a:xfrm>
          <a:prstGeom prst="rect">
            <a:avLst/>
          </a:prstGeom>
          <a:solidFill>
            <a:schemeClr val="tx1"/>
          </a:solidFill>
          <a:ln w="57150">
            <a:solidFill>
              <a:schemeClr val="bg1"/>
            </a:solidFill>
            <a:miter lim="800000"/>
            <a:headEnd/>
            <a:tailEnd/>
          </a:ln>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4000" b="1">
                <a:solidFill>
                  <a:srgbClr val="FFFF00"/>
                </a:solidFill>
              </a:rPr>
              <a:t>Men tim</a:t>
            </a:r>
          </a:p>
        </p:txBody>
      </p:sp>
      <p:sp>
        <p:nvSpPr>
          <p:cNvPr id="8" name="Rectangle 7"/>
          <p:cNvSpPr/>
          <p:nvPr/>
        </p:nvSpPr>
        <p:spPr>
          <a:xfrm>
            <a:off x="4648200" y="5257800"/>
            <a:ext cx="3657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9" name="Rectangle 8"/>
          <p:cNvSpPr/>
          <p:nvPr/>
        </p:nvSpPr>
        <p:spPr>
          <a:xfrm>
            <a:off x="4953000" y="3581400"/>
            <a:ext cx="1752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10" name="Rectangle 9"/>
          <p:cNvSpPr/>
          <p:nvPr/>
        </p:nvSpPr>
        <p:spPr>
          <a:xfrm>
            <a:off x="5410200" y="4191000"/>
            <a:ext cx="1143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11" name="Rectangle 10"/>
          <p:cNvSpPr/>
          <p:nvPr/>
        </p:nvSpPr>
        <p:spPr>
          <a:xfrm>
            <a:off x="6096000" y="48768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31754" name="TextBox 11"/>
          <p:cNvSpPr txBox="1">
            <a:spLocks noChangeArrowheads="1"/>
          </p:cNvSpPr>
          <p:nvPr/>
        </p:nvSpPr>
        <p:spPr bwMode="auto">
          <a:xfrm>
            <a:off x="4038600" y="5181600"/>
            <a:ext cx="1981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2000" b="1">
                <a:solidFill>
                  <a:srgbClr val="000000"/>
                </a:solidFill>
              </a:rPr>
              <a:t>Myocardial </a:t>
            </a:r>
          </a:p>
          <a:p>
            <a:pPr algn="ctr" eaLnBrk="1" hangingPunct="1"/>
            <a:r>
              <a:rPr lang="en-US" sz="2000" b="1">
                <a:solidFill>
                  <a:srgbClr val="000000"/>
                </a:solidFill>
              </a:rPr>
              <a:t>infarction</a:t>
            </a:r>
          </a:p>
        </p:txBody>
      </p:sp>
      <p:sp>
        <p:nvSpPr>
          <p:cNvPr id="31755" name="TextBox 12"/>
          <p:cNvSpPr txBox="1">
            <a:spLocks noChangeArrowheads="1"/>
          </p:cNvSpPr>
          <p:nvPr/>
        </p:nvSpPr>
        <p:spPr bwMode="auto">
          <a:xfrm>
            <a:off x="6400800" y="5029200"/>
            <a:ext cx="190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2800" b="1">
                <a:solidFill>
                  <a:srgbClr val="000000"/>
                </a:solidFill>
              </a:rPr>
              <a:t>STEMI</a:t>
            </a:r>
          </a:p>
        </p:txBody>
      </p:sp>
      <p:sp>
        <p:nvSpPr>
          <p:cNvPr id="14" name="Rectangle 13"/>
          <p:cNvSpPr/>
          <p:nvPr/>
        </p:nvSpPr>
        <p:spPr>
          <a:xfrm>
            <a:off x="2286000" y="5486400"/>
            <a:ext cx="2133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31757" name="TextBox 14"/>
          <p:cNvSpPr txBox="1">
            <a:spLocks noChangeArrowheads="1"/>
          </p:cNvSpPr>
          <p:nvPr/>
        </p:nvSpPr>
        <p:spPr bwMode="auto">
          <a:xfrm>
            <a:off x="2362200" y="5105400"/>
            <a:ext cx="1752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2000" b="1">
                <a:solidFill>
                  <a:srgbClr val="000000"/>
                </a:solidFill>
              </a:rPr>
              <a:t>Unstable angina</a:t>
            </a:r>
          </a:p>
        </p:txBody>
      </p:sp>
      <p:sp>
        <p:nvSpPr>
          <p:cNvPr id="16" name="Rectangle 15"/>
          <p:cNvSpPr/>
          <p:nvPr/>
        </p:nvSpPr>
        <p:spPr>
          <a:xfrm>
            <a:off x="5867400" y="2819400"/>
            <a:ext cx="2971800" cy="3124200"/>
          </a:xfrm>
          <a:prstGeom prst="rect">
            <a:avLst/>
          </a:prstGeom>
          <a:solidFill>
            <a:srgbClr val="FF00FF">
              <a:alpha val="1607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17" name="Rectangle 16"/>
          <p:cNvSpPr/>
          <p:nvPr/>
        </p:nvSpPr>
        <p:spPr>
          <a:xfrm>
            <a:off x="2362200" y="2819400"/>
            <a:ext cx="3429000" cy="3124200"/>
          </a:xfrm>
          <a:prstGeom prst="rect">
            <a:avLst/>
          </a:prstGeom>
          <a:solidFill>
            <a:srgbClr val="FF00FF">
              <a:alpha val="1607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19" name="TextBox 18"/>
          <p:cNvSpPr txBox="1">
            <a:spLocks noChangeArrowheads="1"/>
          </p:cNvSpPr>
          <p:nvPr/>
        </p:nvSpPr>
        <p:spPr bwMode="auto">
          <a:xfrm>
            <a:off x="5943600" y="6248400"/>
            <a:ext cx="2971800" cy="461963"/>
          </a:xfrm>
          <a:prstGeom prst="rect">
            <a:avLst/>
          </a:prstGeom>
          <a:solidFill>
            <a:schemeClr val="bg1"/>
          </a:solidFill>
          <a:ln w="38100">
            <a:solidFill>
              <a:srgbClr val="FF0000"/>
            </a:solidFill>
            <a:miter lim="800000"/>
            <a:headEnd/>
            <a:tailEnd/>
          </a:ln>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800" b="1">
                <a:solidFill>
                  <a:srgbClr val="000000"/>
                </a:solidFill>
              </a:rPr>
              <a:t>ĐiỀU TRỊ NGAY</a:t>
            </a:r>
          </a:p>
        </p:txBody>
      </p:sp>
      <p:sp>
        <p:nvSpPr>
          <p:cNvPr id="20" name="TextBox 19"/>
          <p:cNvSpPr txBox="1">
            <a:spLocks noChangeArrowheads="1"/>
          </p:cNvSpPr>
          <p:nvPr/>
        </p:nvSpPr>
        <p:spPr bwMode="auto">
          <a:xfrm>
            <a:off x="2209800" y="6248400"/>
            <a:ext cx="3581400" cy="461963"/>
          </a:xfrm>
          <a:prstGeom prst="rect">
            <a:avLst/>
          </a:prstGeom>
          <a:solidFill>
            <a:schemeClr val="bg1"/>
          </a:solidFill>
          <a:ln w="38100">
            <a:solidFill>
              <a:srgbClr val="FF0000"/>
            </a:solidFill>
            <a:miter lim="800000"/>
            <a:headEnd/>
            <a:tailEnd/>
          </a:ln>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eaLnBrk="1" hangingPunct="1"/>
            <a:r>
              <a:rPr lang="en-US" sz="1800" b="1">
                <a:solidFill>
                  <a:srgbClr val="000000"/>
                </a:solidFill>
              </a:rPr>
              <a:t>PHÂN TẦNG NGUY CƠ</a:t>
            </a:r>
          </a:p>
        </p:txBody>
      </p:sp>
      <p:cxnSp>
        <p:nvCxnSpPr>
          <p:cNvPr id="39" name="Straight Arrow Connector 38"/>
          <p:cNvCxnSpPr/>
          <p:nvPr/>
        </p:nvCxnSpPr>
        <p:spPr>
          <a:xfrm rot="5400000">
            <a:off x="7086601" y="6096000"/>
            <a:ext cx="304800" cy="31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3810794" y="6095206"/>
            <a:ext cx="304800" cy="15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linds(horizontal)">
                                      <p:cBhvr>
                                        <p:cTn id="32" dur="500"/>
                                        <p:tgtEl>
                                          <p:spTgt spid="3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3" presetClass="entr" presetSubtype="1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linds(horizontal)">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animBg="1"/>
      <p:bldP spid="17"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smtClean="0"/>
              <a:t>NGUỒN THAM KHẢO</a:t>
            </a:r>
          </a:p>
        </p:txBody>
      </p:sp>
      <p:sp>
        <p:nvSpPr>
          <p:cNvPr id="5123" name="Content Placeholder 2"/>
          <p:cNvSpPr>
            <a:spLocks noGrp="1"/>
          </p:cNvSpPr>
          <p:nvPr>
            <p:ph idx="1"/>
          </p:nvPr>
        </p:nvSpPr>
        <p:spPr/>
        <p:txBody>
          <a:bodyPr/>
          <a:lstStyle/>
          <a:p>
            <a:pPr eaLnBrk="1" hangingPunct="1"/>
            <a:r>
              <a:rPr lang="en-US" sz="2200" smtClean="0"/>
              <a:t>Bài giảng Hội chứng vành cấp – BS Trương Quang Bình – Bộ môn Nội Đại học Y Dược TPHCM.</a:t>
            </a:r>
          </a:p>
          <a:p>
            <a:pPr eaLnBrk="1" hangingPunct="1"/>
            <a:r>
              <a:rPr lang="en-US" sz="2200" smtClean="0"/>
              <a:t>Bài Bệnh động mạch vành – Sách Bệnh học Nội khoa Bộ môn Nội Đại học Y Dược TPHCM.</a:t>
            </a:r>
          </a:p>
          <a:p>
            <a:pPr eaLnBrk="1" hangingPunct="1"/>
            <a:r>
              <a:rPr lang="vi-VN" sz="2200" smtClean="0"/>
              <a:t>Bài giảng Acute coronary syndrome – Dr. B. K. Iyer - Medical advisor at Pharma and Nutraceutical Companies in Iindia and abroad.</a:t>
            </a:r>
          </a:p>
          <a:p>
            <a:pPr eaLnBrk="1" hangingPunct="1"/>
            <a:r>
              <a:rPr lang="vi-VN" sz="2200" smtClean="0"/>
              <a:t>Acute Coronary Syndromes Without Chest Pain, An Underdiagnosed and Undertreated High-Risk Group - David Brieger, MBBS, PhD; Kim A. Eagle, MD; Shaun G. Goodman, MD, MSc; P. Gabriel Steg, MD; Andrzej Budaj, MD, PhD; Kami White, MPH; Gilles Montalescot, MD, PhD</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5603875" y="323850"/>
            <a:ext cx="2492375" cy="338138"/>
          </a:xfrm>
          <a:prstGeom prst="rect">
            <a:avLst/>
          </a:prstGeom>
          <a:solidFill>
            <a:schemeClr val="hlink"/>
          </a:solidFill>
          <a:ln w="9525">
            <a:noFill/>
            <a:miter lim="800000"/>
            <a:headEnd/>
            <a:tailEnd/>
          </a:ln>
          <a:effectLst>
            <a:outerShdw dist="35921" dir="2700000" algn="ctr" rotWithShape="0">
              <a:srgbClr val="808080"/>
            </a:outerShdw>
          </a:effectLst>
        </p:spPr>
        <p:txBody>
          <a:bodyPr wrap="none" lIns="91288" tIns="45643" rIns="91288" bIns="45643">
            <a:spAutoFit/>
          </a:bodyPr>
          <a:lstStyle/>
          <a:p>
            <a:pPr>
              <a:defRPr/>
            </a:pPr>
            <a:r>
              <a:rPr lang="en-US" sz="1600" i="1">
                <a:solidFill>
                  <a:schemeClr val="accent2"/>
                </a:solidFill>
                <a:effectLst>
                  <a:outerShdw blurRad="38100" dist="38100" dir="2700000" algn="tl">
                    <a:srgbClr val="000000"/>
                  </a:outerShdw>
                </a:effectLst>
                <a:latin typeface="Abadi MT Condensed Light"/>
                <a:ea typeface="Angsana New"/>
                <a:cs typeface="Angsana New"/>
              </a:rPr>
              <a:t>Acute Myocardial Infarction</a:t>
            </a:r>
          </a:p>
        </p:txBody>
      </p:sp>
      <p:sp>
        <p:nvSpPr>
          <p:cNvPr id="32771" name="Line 3"/>
          <p:cNvSpPr>
            <a:spLocks noChangeShapeType="1"/>
          </p:cNvSpPr>
          <p:nvPr/>
        </p:nvSpPr>
        <p:spPr bwMode="auto">
          <a:xfrm>
            <a:off x="2667000" y="457200"/>
            <a:ext cx="297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288" tIns="45643" rIns="91288" bIns="45643"/>
          <a:lstStyle/>
          <a:p>
            <a:endParaRPr lang="vi-VN"/>
          </a:p>
        </p:txBody>
      </p:sp>
      <p:sp>
        <p:nvSpPr>
          <p:cNvPr id="32772" name="Line 4"/>
          <p:cNvSpPr>
            <a:spLocks noChangeShapeType="1"/>
          </p:cNvSpPr>
          <p:nvPr/>
        </p:nvSpPr>
        <p:spPr bwMode="auto">
          <a:xfrm>
            <a:off x="8077200" y="457200"/>
            <a:ext cx="1066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288" tIns="45643" rIns="91288" bIns="45643"/>
          <a:lstStyle/>
          <a:p>
            <a:endParaRPr lang="vi-VN"/>
          </a:p>
        </p:txBody>
      </p:sp>
      <p:sp>
        <p:nvSpPr>
          <p:cNvPr id="32773" name="Line 5"/>
          <p:cNvSpPr>
            <a:spLocks noChangeShapeType="1"/>
          </p:cNvSpPr>
          <p:nvPr/>
        </p:nvSpPr>
        <p:spPr bwMode="auto">
          <a:xfrm>
            <a:off x="0" y="457200"/>
            <a:ext cx="5334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288" tIns="45643" rIns="91288" bIns="45643"/>
          <a:lstStyle/>
          <a:p>
            <a:endParaRPr lang="vi-VN"/>
          </a:p>
        </p:txBody>
      </p:sp>
      <p:sp>
        <p:nvSpPr>
          <p:cNvPr id="126982" name="Text Box 6"/>
          <p:cNvSpPr txBox="1">
            <a:spLocks noChangeArrowheads="1"/>
          </p:cNvSpPr>
          <p:nvPr/>
        </p:nvSpPr>
        <p:spPr bwMode="auto">
          <a:xfrm>
            <a:off x="671513" y="1295400"/>
            <a:ext cx="75850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8" tIns="45643" rIns="91288" bIns="45643">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800" dirty="0" smtClean="0">
                <a:solidFill>
                  <a:srgbClr val="C00000"/>
                </a:solidFill>
                <a:latin typeface="+mn-lt"/>
                <a:cs typeface="Angsana New" pitchFamily="18" charset="-34"/>
              </a:rPr>
              <a:t>A 60 y/o man, began having chest pain at midnight.</a:t>
            </a:r>
          </a:p>
          <a:p>
            <a:pPr eaLnBrk="1" hangingPunct="1">
              <a:defRPr/>
            </a:pPr>
            <a:r>
              <a:rPr lang="en-US" sz="2800" dirty="0" smtClean="0">
                <a:solidFill>
                  <a:srgbClr val="C00000"/>
                </a:solidFill>
                <a:latin typeface="+mn-lt"/>
                <a:cs typeface="Angsana New" pitchFamily="18" charset="-34"/>
              </a:rPr>
              <a:t>He arrived at the ER at 01:00 am</a:t>
            </a:r>
            <a:endParaRPr lang="th-TH" sz="2800" dirty="0" smtClean="0">
              <a:solidFill>
                <a:srgbClr val="C00000"/>
              </a:solidFill>
              <a:latin typeface="+mn-lt"/>
              <a:cs typeface="+mn-cs"/>
            </a:endParaRPr>
          </a:p>
        </p:txBody>
      </p:sp>
      <p:pic>
        <p:nvPicPr>
          <p:cNvPr id="126984" name="Picture 8" descr="AMIECG"/>
          <p:cNvPicPr>
            <a:picLocks noChangeAspect="1" noChangeArrowheads="1"/>
          </p:cNvPicPr>
          <p:nvPr/>
        </p:nvPicPr>
        <p:blipFill>
          <a:blip r:embed="rId2">
            <a:lum bright="-12000" contrast="18000"/>
            <a:extLst>
              <a:ext uri="{28A0092B-C50C-407E-A947-70E740481C1C}">
                <a14:useLocalDpi xmlns:a14="http://schemas.microsoft.com/office/drawing/2010/main" val="0"/>
              </a:ext>
            </a:extLst>
          </a:blip>
          <a:srcRect/>
          <a:stretch>
            <a:fillRect/>
          </a:stretch>
        </p:blipFill>
        <p:spPr bwMode="auto">
          <a:xfrm>
            <a:off x="533400" y="2306638"/>
            <a:ext cx="8077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38200" y="2667000"/>
            <a:ext cx="7543800" cy="2133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399" tIns="45699" rIns="91399" bIns="45699" anchor="ctr"/>
          <a:lstStyle/>
          <a:p>
            <a:pPr algn="ctr">
              <a:defRPr/>
            </a:pPr>
            <a:endParaRPr lang="en-US"/>
          </a:p>
        </p:txBody>
      </p:sp>
      <p:sp>
        <p:nvSpPr>
          <p:cNvPr id="9" name="TextBox 8"/>
          <p:cNvSpPr txBox="1">
            <a:spLocks noChangeArrowheads="1"/>
          </p:cNvSpPr>
          <p:nvPr/>
        </p:nvSpPr>
        <p:spPr bwMode="auto">
          <a:xfrm>
            <a:off x="914400" y="2971800"/>
            <a:ext cx="73152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9" tIns="45699" rIns="91399" bIns="45699">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4800">
                <a:solidFill>
                  <a:srgbClr val="FFFF00"/>
                </a:solidFill>
              </a:rPr>
              <a:t>ST chênh lên ở D2, D3, aVF</a:t>
            </a:r>
          </a:p>
        </p:txBody>
      </p:sp>
      <p:cxnSp>
        <p:nvCxnSpPr>
          <p:cNvPr id="12" name="Straight Arrow Connector 11"/>
          <p:cNvCxnSpPr/>
          <p:nvPr/>
        </p:nvCxnSpPr>
        <p:spPr>
          <a:xfrm rot="5400000">
            <a:off x="1333500" y="4732338"/>
            <a:ext cx="457200" cy="228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3375025" y="4668838"/>
            <a:ext cx="457200" cy="228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6982"/>
                                        </p:tgtEl>
                                        <p:attrNameLst>
                                          <p:attrName>style.visibility</p:attrName>
                                        </p:attrNameLst>
                                      </p:cBhvr>
                                      <p:to>
                                        <p:strVal val="visible"/>
                                      </p:to>
                                    </p:set>
                                    <p:anim calcmode="lin" valueType="num">
                                      <p:cBhvr additive="base">
                                        <p:cTn id="7" dur="500" fill="hold"/>
                                        <p:tgtEl>
                                          <p:spTgt spid="126982"/>
                                        </p:tgtEl>
                                        <p:attrNameLst>
                                          <p:attrName>ppt_x</p:attrName>
                                        </p:attrNameLst>
                                      </p:cBhvr>
                                      <p:tavLst>
                                        <p:tav tm="0">
                                          <p:val>
                                            <p:strVal val="0-#ppt_w/2"/>
                                          </p:val>
                                        </p:tav>
                                        <p:tav tm="100000">
                                          <p:val>
                                            <p:strVal val="#ppt_x"/>
                                          </p:val>
                                        </p:tav>
                                      </p:tavLst>
                                    </p:anim>
                                    <p:anim calcmode="lin" valueType="num">
                                      <p:cBhvr additive="base">
                                        <p:cTn id="8" dur="500" fill="hold"/>
                                        <p:tgtEl>
                                          <p:spTgt spid="1269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26984"/>
                                        </p:tgtEl>
                                        <p:attrNameLst>
                                          <p:attrName>style.visibility</p:attrName>
                                        </p:attrNameLst>
                                      </p:cBhvr>
                                      <p:to>
                                        <p:strVal val="visible"/>
                                      </p:to>
                                    </p:set>
                                    <p:anim calcmode="lin" valueType="num">
                                      <p:cBhvr additive="base">
                                        <p:cTn id="13" dur="500" fill="hold"/>
                                        <p:tgtEl>
                                          <p:spTgt spid="126984"/>
                                        </p:tgtEl>
                                        <p:attrNameLst>
                                          <p:attrName>ppt_x</p:attrName>
                                        </p:attrNameLst>
                                      </p:cBhvr>
                                      <p:tavLst>
                                        <p:tav tm="0">
                                          <p:val>
                                            <p:strVal val="0-#ppt_w/2"/>
                                          </p:val>
                                        </p:tav>
                                        <p:tav tm="100000">
                                          <p:val>
                                            <p:strVal val="#ppt_x"/>
                                          </p:val>
                                        </p:tav>
                                      </p:tavLst>
                                    </p:anim>
                                    <p:anim calcmode="lin" valueType="num">
                                      <p:cBhvr additive="base">
                                        <p:cTn id="14" dur="500" fill="hold"/>
                                        <p:tgtEl>
                                          <p:spTgt spid="12698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2" grpId="0" autoUpdateAnimBg="0"/>
      <p:bldP spid="8"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
          <p:cNvSpPr>
            <a:spLocks noGrp="1"/>
          </p:cNvSpPr>
          <p:nvPr>
            <p:ph idx="1"/>
          </p:nvPr>
        </p:nvSpPr>
        <p:spPr>
          <a:xfrm>
            <a:off x="685800" y="1981200"/>
            <a:ext cx="7772400" cy="3581400"/>
          </a:xfrm>
        </p:spPr>
        <p:txBody>
          <a:bodyPr/>
          <a:lstStyle/>
          <a:p>
            <a:pPr eaLnBrk="1" hangingPunct="1">
              <a:defRPr/>
            </a:pPr>
            <a:r>
              <a:rPr lang="en-US" sz="3200" dirty="0" smtClean="0">
                <a:solidFill>
                  <a:schemeClr val="tx1">
                    <a:lumMod val="75000"/>
                  </a:schemeClr>
                </a:solidFill>
              </a:rPr>
              <a:t>Troponin</a:t>
            </a:r>
          </a:p>
          <a:p>
            <a:pPr eaLnBrk="1" hangingPunct="1">
              <a:defRPr/>
            </a:pPr>
            <a:r>
              <a:rPr lang="en-US" sz="3200" dirty="0" smtClean="0">
                <a:solidFill>
                  <a:schemeClr val="tx1">
                    <a:lumMod val="75000"/>
                  </a:schemeClr>
                </a:solidFill>
              </a:rPr>
              <a:t>CK-MB</a:t>
            </a:r>
          </a:p>
          <a:p>
            <a:pPr eaLnBrk="1" hangingPunct="1">
              <a:defRPr/>
            </a:pPr>
            <a:r>
              <a:rPr lang="en-US" sz="3200" dirty="0" smtClean="0">
                <a:solidFill>
                  <a:schemeClr val="tx1">
                    <a:lumMod val="75000"/>
                  </a:schemeClr>
                </a:solidFill>
              </a:rPr>
              <a:t>CPK, LDH, SGOT, SGPT: không dùng nữa</a:t>
            </a:r>
          </a:p>
        </p:txBody>
      </p:sp>
      <p:sp>
        <p:nvSpPr>
          <p:cNvPr id="33795" name="Title 1"/>
          <p:cNvSpPr>
            <a:spLocks noGrp="1"/>
          </p:cNvSpPr>
          <p:nvPr>
            <p:ph type="title"/>
          </p:nvPr>
        </p:nvSpPr>
        <p:spPr/>
        <p:txBody>
          <a:bodyPr/>
          <a:lstStyle/>
          <a:p>
            <a:pPr eaLnBrk="1" hangingPunct="1"/>
            <a:r>
              <a:rPr lang="en-US" sz="3600" smtClean="0"/>
              <a:t>MEN TIM</a:t>
            </a:r>
            <a:endParaRPr lang="vi-VN" sz="360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smtClean="0"/>
              <a:t>BIẾN CHỨNG </a:t>
            </a:r>
            <a:endParaRPr lang="vi-VN" smtClean="0"/>
          </a:p>
        </p:txBody>
      </p:sp>
      <p:sp>
        <p:nvSpPr>
          <p:cNvPr id="41987" name="Content Placeholder 2"/>
          <p:cNvSpPr>
            <a:spLocks noGrp="1"/>
          </p:cNvSpPr>
          <p:nvPr>
            <p:ph idx="1"/>
          </p:nvPr>
        </p:nvSpPr>
        <p:spPr/>
        <p:txBody>
          <a:bodyPr/>
          <a:lstStyle/>
          <a:p>
            <a:pPr eaLnBrk="1" hangingPunct="1">
              <a:defRPr/>
            </a:pPr>
            <a:r>
              <a:rPr lang="en-US" dirty="0" smtClean="0">
                <a:solidFill>
                  <a:schemeClr val="tx1">
                    <a:lumMod val="75000"/>
                  </a:schemeClr>
                </a:solidFill>
              </a:rPr>
              <a:t>Suy bơm: phân độ theo Killip</a:t>
            </a:r>
          </a:p>
          <a:p>
            <a:pPr eaLnBrk="1" hangingPunct="1">
              <a:defRPr/>
            </a:pPr>
            <a:r>
              <a:rPr lang="en-US" dirty="0" smtClean="0">
                <a:solidFill>
                  <a:schemeClr val="tx1">
                    <a:lumMod val="75000"/>
                  </a:schemeClr>
                </a:solidFill>
              </a:rPr>
              <a:t>Rối loạn nhịp tim: nhiều loại RLNT</a:t>
            </a:r>
          </a:p>
          <a:p>
            <a:pPr eaLnBrk="1" hangingPunct="1">
              <a:defRPr/>
            </a:pPr>
            <a:r>
              <a:rPr lang="en-US" dirty="0" smtClean="0">
                <a:solidFill>
                  <a:schemeClr val="tx1">
                    <a:lumMod val="75000"/>
                  </a:schemeClr>
                </a:solidFill>
              </a:rPr>
              <a:t>Tổn thương cấu trúc của tim: vỡ, đứt cấu trúc</a:t>
            </a:r>
          </a:p>
          <a:p>
            <a:pPr eaLnBrk="1" hangingPunct="1">
              <a:defRPr/>
            </a:pPr>
            <a:r>
              <a:rPr lang="en-US" dirty="0" smtClean="0">
                <a:solidFill>
                  <a:schemeClr val="tx1">
                    <a:lumMod val="75000"/>
                  </a:schemeClr>
                </a:solidFill>
              </a:rPr>
              <a:t>Huyết khối</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endParaRPr lang="vi-VN" smtClean="0"/>
          </a:p>
        </p:txBody>
      </p:sp>
      <p:sp>
        <p:nvSpPr>
          <p:cNvPr id="35843" name="Content Placeholder 2"/>
          <p:cNvSpPr>
            <a:spLocks noGrp="1"/>
          </p:cNvSpPr>
          <p:nvPr>
            <p:ph idx="1"/>
          </p:nvPr>
        </p:nvSpPr>
        <p:spPr/>
        <p:txBody>
          <a:bodyPr/>
          <a:lstStyle/>
          <a:p>
            <a:pPr eaLnBrk="1" hangingPunct="1"/>
            <a:endParaRPr lang="vi-VN" smtClean="0"/>
          </a:p>
        </p:txBody>
      </p:sp>
      <p:pic>
        <p:nvPicPr>
          <p:cNvPr id="35844" name="Picture 2" descr="Kết quả hình ảnh cho Killip in AM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 y="304800"/>
            <a:ext cx="85471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Kết quả hình ảnh cho Papillary rupture in STEM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791686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Kết quả hình ảnh cho Mitral Regurgitation in STEM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50" y="533400"/>
            <a:ext cx="675798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3"/>
          <p:cNvSpPr>
            <a:spLocks noGrp="1"/>
          </p:cNvSpPr>
          <p:nvPr>
            <p:ph type="title"/>
          </p:nvPr>
        </p:nvSpPr>
        <p:spPr>
          <a:xfrm>
            <a:off x="1860550" y="5348288"/>
            <a:ext cx="5486400" cy="566737"/>
          </a:xfrm>
        </p:spPr>
        <p:txBody>
          <a:bodyPr/>
          <a:lstStyle/>
          <a:p>
            <a:pPr algn="ctr" eaLnBrk="1" hangingPunct="1">
              <a:defRPr/>
            </a:pPr>
            <a:r>
              <a:rPr lang="en-US" sz="3200" dirty="0" smtClean="0">
                <a:solidFill>
                  <a:srgbClr val="FF0000"/>
                </a:solidFill>
                <a:latin typeface="+mn-lt"/>
              </a:rPr>
              <a:t>Hở 2 lá cấp</a:t>
            </a:r>
            <a:endParaRPr lang="vi-VN" sz="3200" dirty="0">
              <a:solidFill>
                <a:srgbClr val="FF0000"/>
              </a:solidFill>
              <a:latin typeface="+mn-l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Kết quả hình ảnh cho Complications of STEM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47800"/>
            <a:ext cx="7391400" cy="511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Placeholder 4"/>
          <p:cNvSpPr>
            <a:spLocks noGrp="1"/>
          </p:cNvSpPr>
          <p:nvPr>
            <p:ph type="body" sz="half" idx="2"/>
          </p:nvPr>
        </p:nvSpPr>
        <p:spPr>
          <a:xfrm>
            <a:off x="7391400" y="2844800"/>
            <a:ext cx="1371600" cy="1952625"/>
          </a:xfrm>
        </p:spPr>
        <p:txBody>
          <a:bodyPr/>
          <a:lstStyle/>
          <a:p>
            <a:pPr algn="ctr" eaLnBrk="1" hangingPunct="1"/>
            <a:r>
              <a:rPr lang="en-US" sz="3200" smtClean="0">
                <a:solidFill>
                  <a:srgbClr val="FF0000"/>
                </a:solidFill>
              </a:rPr>
              <a:t>Vỡ thành tự do tâm thất</a:t>
            </a:r>
            <a:endParaRPr lang="vi-VN" sz="3600" smtClean="0">
              <a:solidFill>
                <a:srgbClr val="FF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H22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248650" cy="606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H22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7902575"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Kết quả hình ảnh cho Complications of STEM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81200"/>
            <a:ext cx="57150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itle 1"/>
          <p:cNvSpPr>
            <a:spLocks noGrp="1"/>
          </p:cNvSpPr>
          <p:nvPr>
            <p:ph type="title"/>
          </p:nvPr>
        </p:nvSpPr>
        <p:spPr/>
        <p:txBody>
          <a:bodyPr/>
          <a:lstStyle/>
          <a:p>
            <a:r>
              <a:rPr lang="en-US" smtClean="0"/>
              <a:t>Siêu âm tim phát hiện ASD</a:t>
            </a:r>
            <a:endParaRPr lang="vi-VN"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smtClean="0"/>
              <a:t>GIẢI PHẪU ĐMV TIM</a:t>
            </a:r>
            <a:endParaRPr lang="vi-VN" smtClean="0"/>
          </a:p>
        </p:txBody>
      </p:sp>
      <p:pic>
        <p:nvPicPr>
          <p:cNvPr id="6147"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47800" y="1524000"/>
            <a:ext cx="5400675" cy="4076700"/>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Content Placeholder 2"/>
          <p:cNvSpPr>
            <a:spLocks noGrp="1"/>
          </p:cNvSpPr>
          <p:nvPr>
            <p:ph idx="1"/>
          </p:nvPr>
        </p:nvSpPr>
        <p:spPr>
          <a:xfrm>
            <a:off x="685800" y="1371600"/>
            <a:ext cx="8153400" cy="4724400"/>
          </a:xfrm>
        </p:spPr>
        <p:txBody>
          <a:bodyPr/>
          <a:lstStyle/>
          <a:p>
            <a:pPr eaLnBrk="1" hangingPunct="1">
              <a:defRPr/>
            </a:pPr>
            <a:r>
              <a:rPr lang="en-US" dirty="0" smtClean="0">
                <a:solidFill>
                  <a:schemeClr val="tx1">
                    <a:lumMod val="75000"/>
                  </a:schemeClr>
                </a:solidFill>
              </a:rPr>
              <a:t>Chẩn đoán xác định - </a:t>
            </a:r>
            <a:r>
              <a:rPr lang="en-US" dirty="0">
                <a:solidFill>
                  <a:schemeClr val="tx1">
                    <a:lumMod val="75000"/>
                  </a:schemeClr>
                </a:solidFill>
              </a:rPr>
              <a:t>Chẩn đoán thể HCVC</a:t>
            </a:r>
          </a:p>
          <a:p>
            <a:pPr eaLnBrk="1" hangingPunct="1">
              <a:defRPr/>
            </a:pPr>
            <a:r>
              <a:rPr lang="en-US" dirty="0" smtClean="0">
                <a:solidFill>
                  <a:schemeClr val="tx1">
                    <a:lumMod val="75000"/>
                  </a:schemeClr>
                </a:solidFill>
              </a:rPr>
              <a:t>Giờ thứ mấy</a:t>
            </a:r>
          </a:p>
          <a:p>
            <a:pPr eaLnBrk="1" hangingPunct="1">
              <a:defRPr/>
            </a:pPr>
            <a:r>
              <a:rPr lang="en-US" dirty="0" smtClean="0">
                <a:solidFill>
                  <a:schemeClr val="tx1">
                    <a:lumMod val="75000"/>
                  </a:schemeClr>
                </a:solidFill>
              </a:rPr>
              <a:t>Phân độ Killip</a:t>
            </a:r>
          </a:p>
          <a:p>
            <a:pPr eaLnBrk="1" hangingPunct="1">
              <a:defRPr/>
            </a:pPr>
            <a:r>
              <a:rPr lang="en-US" dirty="0" smtClean="0">
                <a:solidFill>
                  <a:schemeClr val="tx1">
                    <a:lumMod val="75000"/>
                  </a:schemeClr>
                </a:solidFill>
              </a:rPr>
              <a:t>Chẩn đoán biến chứng</a:t>
            </a:r>
          </a:p>
          <a:p>
            <a:pPr eaLnBrk="1" hangingPunct="1">
              <a:defRPr/>
            </a:pPr>
            <a:endParaRPr lang="en-US" dirty="0" smtClean="0">
              <a:solidFill>
                <a:schemeClr val="tx1">
                  <a:lumMod val="75000"/>
                </a:schemeClr>
              </a:solidFill>
            </a:endParaRPr>
          </a:p>
          <a:p>
            <a:pPr algn="ctr" eaLnBrk="1" hangingPunct="1">
              <a:buFontTx/>
              <a:buNone/>
              <a:defRPr/>
            </a:pPr>
            <a:r>
              <a:rPr lang="en-US" sz="2400" dirty="0" smtClean="0">
                <a:solidFill>
                  <a:srgbClr val="FF0000"/>
                </a:solidFill>
              </a:rPr>
              <a:t>NMCT cấp, giờ thứ 6, Killip II, biến chứng hở van 2 lá cấp</a:t>
            </a:r>
          </a:p>
        </p:txBody>
      </p:sp>
      <p:sp>
        <p:nvSpPr>
          <p:cNvPr id="43011" name="Title 1"/>
          <p:cNvSpPr>
            <a:spLocks noGrp="1"/>
          </p:cNvSpPr>
          <p:nvPr>
            <p:ph type="title"/>
          </p:nvPr>
        </p:nvSpPr>
        <p:spPr/>
        <p:txBody>
          <a:bodyPr/>
          <a:lstStyle/>
          <a:p>
            <a:pPr eaLnBrk="1" hangingPunct="1"/>
            <a:r>
              <a:rPr lang="en-US" smtClean="0"/>
              <a:t>CHẨN ĐOÁN HCVC</a:t>
            </a:r>
            <a:endParaRPr lang="vi-VN"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smtClean="0"/>
              <a:t>TÓM TẮT</a:t>
            </a:r>
          </a:p>
        </p:txBody>
      </p:sp>
      <p:sp>
        <p:nvSpPr>
          <p:cNvPr id="44035" name="Content Placeholder 2"/>
          <p:cNvSpPr>
            <a:spLocks noGrp="1"/>
          </p:cNvSpPr>
          <p:nvPr>
            <p:ph idx="1"/>
          </p:nvPr>
        </p:nvSpPr>
        <p:spPr/>
        <p:txBody>
          <a:bodyPr/>
          <a:lstStyle/>
          <a:p>
            <a:pPr eaLnBrk="1" hangingPunct="1"/>
            <a:r>
              <a:rPr lang="en-US" smtClean="0"/>
              <a:t>Hội chứng vành cấp: gặp nhiều và rất nguy hiểm nếu không xử lý kịp thời</a:t>
            </a:r>
          </a:p>
          <a:p>
            <a:pPr eaLnBrk="1" hangingPunct="1"/>
            <a:r>
              <a:rPr lang="en-US" smtClean="0"/>
              <a:t>3 thể bệnh: NMCT cấp có ST chênh lên, NMCT cấp không có ST chênh lên, đau thắt ngực không ổn định</a:t>
            </a:r>
          </a:p>
          <a:p>
            <a:pPr eaLnBrk="1" hangingPunct="1"/>
            <a:r>
              <a:rPr lang="en-US" smtClean="0"/>
              <a:t>Tiếp cận ACS</a:t>
            </a:r>
          </a:p>
          <a:p>
            <a:pPr eaLnBrk="1" hangingPunct="1"/>
            <a:r>
              <a:rPr lang="en-US" smtClean="0"/>
              <a:t>Chẩn đoán ACS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endParaRPr lang="vi-VN" smtClean="0"/>
          </a:p>
        </p:txBody>
      </p:sp>
      <p:sp>
        <p:nvSpPr>
          <p:cNvPr id="45059" name="Content Placeholder 2"/>
          <p:cNvSpPr>
            <a:spLocks noGrp="1"/>
          </p:cNvSpPr>
          <p:nvPr>
            <p:ph idx="1"/>
          </p:nvPr>
        </p:nvSpPr>
        <p:spPr/>
        <p:txBody>
          <a:bodyPr/>
          <a:lstStyle/>
          <a:p>
            <a:pPr eaLnBrk="1" hangingPunct="1"/>
            <a:endParaRPr lang="vi-VN" smtClean="0"/>
          </a:p>
        </p:txBody>
      </p:sp>
      <p:pic>
        <p:nvPicPr>
          <p:cNvPr id="45060"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 y="0"/>
            <a:ext cx="9134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mtClean="0"/>
              <a:t>ĐỊNH NGHĨA</a:t>
            </a:r>
            <a:endParaRPr lang="vi-VN" smtClean="0"/>
          </a:p>
        </p:txBody>
      </p:sp>
      <p:sp>
        <p:nvSpPr>
          <p:cNvPr id="7171" name="Content Placeholder 2"/>
          <p:cNvSpPr>
            <a:spLocks noGrp="1"/>
          </p:cNvSpPr>
          <p:nvPr>
            <p:ph idx="1"/>
          </p:nvPr>
        </p:nvSpPr>
        <p:spPr/>
        <p:txBody>
          <a:bodyPr/>
          <a:lstStyle/>
          <a:p>
            <a:r>
              <a:rPr lang="en-US" u="sng" smtClean="0"/>
              <a:t>ACC/AHA</a:t>
            </a:r>
            <a:r>
              <a:rPr lang="en-US" smtClean="0"/>
              <a:t>: “a group of clinical syndromes compatible with acute myocardial ischemia”</a:t>
            </a:r>
          </a:p>
          <a:p>
            <a:r>
              <a:rPr lang="en-US" u="sng" smtClean="0"/>
              <a:t>Sinh lý bệnh</a:t>
            </a:r>
            <a:r>
              <a:rPr lang="en-US" smtClean="0"/>
              <a:t>: Là hội chứng lâm sàng do một mảng xơ vữa bị nứt vỡ, dẫn tới sự tắc nghẽn hoàn toàn hay không hoàn toàn nhánh ĐMV đi kèm hoặc không đi kèm với hoại tử tế bào cơ tim”</a:t>
            </a:r>
          </a:p>
          <a:p>
            <a:endParaRPr lang="vi-V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t>SINH LÝ BỆNH</a:t>
            </a:r>
            <a:endParaRPr lang="vi-VN" smtClean="0"/>
          </a:p>
        </p:txBody>
      </p:sp>
      <p:pic>
        <p:nvPicPr>
          <p:cNvPr id="819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143000"/>
            <a:ext cx="7005638" cy="5030788"/>
          </a:xfrm>
        </p:spPr>
      </p:pic>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t>SINH LÝ BỆNH</a:t>
            </a:r>
            <a:endParaRPr lang="vi-VN" smtClean="0"/>
          </a:p>
        </p:txBody>
      </p:sp>
      <p:pic>
        <p:nvPicPr>
          <p:cNvPr id="921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52588" y="1600200"/>
            <a:ext cx="5838825" cy="4456113"/>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endParaRPr lang="vi-VN" smtClean="0"/>
          </a:p>
        </p:txBody>
      </p:sp>
      <p:sp>
        <p:nvSpPr>
          <p:cNvPr id="10243" name="Content Placeholder 2"/>
          <p:cNvSpPr>
            <a:spLocks noGrp="1"/>
          </p:cNvSpPr>
          <p:nvPr>
            <p:ph idx="1"/>
          </p:nvPr>
        </p:nvSpPr>
        <p:spPr/>
        <p:txBody>
          <a:bodyPr/>
          <a:lstStyle/>
          <a:p>
            <a:pPr marL="376238" indent="-376238" eaLnBrk="1" hangingPunct="1"/>
            <a:endParaRPr lang="vi-VN" smtClean="0"/>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l="19853" t="11328" r="17941" b="6250"/>
          <a:stretch>
            <a:fillRect/>
          </a:stretch>
        </p:blipFill>
        <p:spPr bwMode="auto">
          <a:xfrm>
            <a:off x="271463" y="252413"/>
            <a:ext cx="8601075" cy="633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mtClean="0"/>
              <a:t>DANH PHÁP</a:t>
            </a:r>
            <a:endParaRPr lang="vi-VN" smtClean="0"/>
          </a:p>
        </p:txBody>
      </p:sp>
      <p:sp>
        <p:nvSpPr>
          <p:cNvPr id="64515" name="Content Placeholder 2"/>
          <p:cNvSpPr>
            <a:spLocks noGrp="1"/>
          </p:cNvSpPr>
          <p:nvPr>
            <p:ph idx="1"/>
          </p:nvPr>
        </p:nvSpPr>
        <p:spPr>
          <a:xfrm>
            <a:off x="0" y="1676400"/>
            <a:ext cx="8991600" cy="4343400"/>
          </a:xfrm>
        </p:spPr>
        <p:txBody>
          <a:bodyPr/>
          <a:lstStyle/>
          <a:p>
            <a:pPr eaLnBrk="1" hangingPunct="1">
              <a:defRPr/>
            </a:pPr>
            <a:r>
              <a:rPr lang="en-US" sz="3000" dirty="0" smtClean="0">
                <a:solidFill>
                  <a:schemeClr val="accent6">
                    <a:lumMod val="25000"/>
                  </a:schemeClr>
                </a:solidFill>
                <a:cs typeface="Tahoma" pitchFamily="34" charset="0"/>
              </a:rPr>
              <a:t>STEMI   = ST Elevation Myocardial Infarction 			=  NMCTC có ST chênh lên</a:t>
            </a:r>
          </a:p>
          <a:p>
            <a:pPr marL="0" indent="0" eaLnBrk="1" hangingPunct="1">
              <a:buFontTx/>
              <a:buNone/>
              <a:defRPr/>
            </a:pPr>
            <a:endParaRPr lang="en-US" sz="3000" dirty="0" smtClean="0">
              <a:solidFill>
                <a:schemeClr val="accent6">
                  <a:lumMod val="25000"/>
                </a:schemeClr>
              </a:solidFill>
              <a:cs typeface="Tahoma" pitchFamily="34" charset="0"/>
            </a:endParaRPr>
          </a:p>
          <a:p>
            <a:pPr eaLnBrk="1" hangingPunct="1">
              <a:defRPr/>
            </a:pPr>
            <a:r>
              <a:rPr lang="en-US" sz="3000" dirty="0" smtClean="0">
                <a:solidFill>
                  <a:schemeClr val="accent6">
                    <a:lumMod val="25000"/>
                  </a:schemeClr>
                </a:solidFill>
                <a:cs typeface="Tahoma" pitchFamily="34" charset="0"/>
              </a:rPr>
              <a:t>NSTEMI = Non ST Elevation Myocardial Infarction 		= NMCTC không có ST chênh lên</a:t>
            </a:r>
          </a:p>
          <a:p>
            <a:pPr eaLnBrk="1" hangingPunct="1">
              <a:defRPr/>
            </a:pPr>
            <a:endParaRPr lang="en-US" sz="3000" dirty="0" smtClean="0">
              <a:solidFill>
                <a:schemeClr val="accent6">
                  <a:lumMod val="25000"/>
                </a:schemeClr>
              </a:solidFill>
              <a:cs typeface="Tahoma" pitchFamily="34" charset="0"/>
            </a:endParaRPr>
          </a:p>
          <a:p>
            <a:pPr eaLnBrk="1" hangingPunct="1">
              <a:defRPr/>
            </a:pPr>
            <a:r>
              <a:rPr lang="en-US" sz="3000" dirty="0" smtClean="0">
                <a:solidFill>
                  <a:schemeClr val="accent6">
                    <a:lumMod val="25000"/>
                  </a:schemeClr>
                </a:solidFill>
                <a:cs typeface="Tahoma" pitchFamily="34" charset="0"/>
              </a:rPr>
              <a:t>UA          = Unstable Angina                                			=  Đau thắt ngực không ổn định</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5450</TotalTime>
  <Words>713</Words>
  <Application>Microsoft Office PowerPoint</Application>
  <PresentationFormat>On-screen Show (4:3)</PresentationFormat>
  <Paragraphs>118</Paragraphs>
  <Slides>42</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1" baseType="lpstr">
      <vt:lpstr>Times New Roman</vt:lpstr>
      <vt:lpstr>Arial</vt:lpstr>
      <vt:lpstr>Tahoma</vt:lpstr>
      <vt:lpstr>VNI-Times</vt:lpstr>
      <vt:lpstr>VNI-Helve</vt:lpstr>
      <vt:lpstr>Abadi MT Condensed Light</vt:lpstr>
      <vt:lpstr>Angsana New</vt:lpstr>
      <vt:lpstr>Theme1</vt:lpstr>
      <vt:lpstr>PHOTO-PAINT Image</vt:lpstr>
      <vt:lpstr>HỘI CHỨNG VÀNH CẤP</vt:lpstr>
      <vt:lpstr>ĐÔI LỜI TÁC GIẢ</vt:lpstr>
      <vt:lpstr>NGUỒN THAM KHẢO</vt:lpstr>
      <vt:lpstr>GIẢI PHẪU ĐMV TIM</vt:lpstr>
      <vt:lpstr>ĐỊNH NGHĨA</vt:lpstr>
      <vt:lpstr>SINH LÝ BỆNH</vt:lpstr>
      <vt:lpstr>SINH LÝ BỆNH</vt:lpstr>
      <vt:lpstr>PowerPoint Presentation</vt:lpstr>
      <vt:lpstr>DANH PHÁP</vt:lpstr>
      <vt:lpstr>PowerPoint Presentation</vt:lpstr>
      <vt:lpstr>RCA in ACS without ST elevation</vt:lpstr>
      <vt:lpstr>TOTAL OCCLUSION OF RCA</vt:lpstr>
      <vt:lpstr>PowerPoint Presentation</vt:lpstr>
      <vt:lpstr>TIẾP CẬN ACS</vt:lpstr>
      <vt:lpstr>TIẾP CẬN ACS</vt:lpstr>
      <vt:lpstr>ĐAU NGỰC KIỂU VÀNH</vt:lpstr>
      <vt:lpstr>PowerPoint Presentation</vt:lpstr>
      <vt:lpstr>KÉO DÀI ≥ 20’</vt:lpstr>
      <vt:lpstr>KHÓ THỞ</vt:lpstr>
      <vt:lpstr>RỐI LOẠN NHỊP TIM</vt:lpstr>
      <vt:lpstr>PowerPoint Presentation</vt:lpstr>
      <vt:lpstr>PowerPoint Presentation</vt:lpstr>
      <vt:lpstr>PowerPoint Presentation</vt:lpstr>
      <vt:lpstr>ACS without chest pain???</vt:lpstr>
      <vt:lpstr>YẾU TỐ NGUY CƠ</vt:lpstr>
      <vt:lpstr>CHẨN ĐOÁN PHÂN BIỆT</vt:lpstr>
      <vt:lpstr>PowerPoint Presentation</vt:lpstr>
      <vt:lpstr>PowerPoint Presentation</vt:lpstr>
      <vt:lpstr>PowerPoint Presentation</vt:lpstr>
      <vt:lpstr>PowerPoint Presentation</vt:lpstr>
      <vt:lpstr>MEN TIM</vt:lpstr>
      <vt:lpstr>BIẾN CHỨNG </vt:lpstr>
      <vt:lpstr>PowerPoint Presentation</vt:lpstr>
      <vt:lpstr>PowerPoint Presentation</vt:lpstr>
      <vt:lpstr>Hở 2 lá cấp</vt:lpstr>
      <vt:lpstr>PowerPoint Presentation</vt:lpstr>
      <vt:lpstr>PowerPoint Presentation</vt:lpstr>
      <vt:lpstr>PowerPoint Presentation</vt:lpstr>
      <vt:lpstr>Siêu âm tim phát hiện ASD</vt:lpstr>
      <vt:lpstr>CHẨN ĐOÁN HCVC</vt:lpstr>
      <vt:lpstr>TÓM TẮT</vt:lpstr>
      <vt:lpstr>PowerPoint Presentation</vt:lpstr>
    </vt:vector>
  </TitlesOfParts>
  <Company>14 HQ Q.1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CHÆ ÑÒNH CHUÏP ÑM VAØNH</dc:title>
  <dc:creator>NDK Computer</dc:creator>
  <cp:lastModifiedBy>ADMIN</cp:lastModifiedBy>
  <cp:revision>230</cp:revision>
  <dcterms:created xsi:type="dcterms:W3CDTF">2004-04-01T06:51:11Z</dcterms:created>
  <dcterms:modified xsi:type="dcterms:W3CDTF">2017-08-15T15:24:47Z</dcterms:modified>
</cp:coreProperties>
</file>